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charts/chart39.xml" ContentType="application/vnd.openxmlformats-officedocument.drawingml.chart+xml"/>
  <Override PartName="/ppt/charts/chart57.xml" ContentType="application/vnd.openxmlformats-officedocument.drawingml.char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drawings/drawing2.xml" ContentType="application/vnd.openxmlformats-officedocument.drawingml.chartshapes+xml"/>
  <Override PartName="/ppt/charts/chart28.xml" ContentType="application/vnd.openxmlformats-officedocument.drawingml.chart+xml"/>
  <Override PartName="/ppt/charts/chart46.xml" ContentType="application/vnd.openxmlformats-officedocument.drawingml.char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charts/chart17.xml" ContentType="application/vnd.openxmlformats-officedocument.drawingml.chart+xml"/>
  <Override PartName="/ppt/charts/chart35.xml" ContentType="application/vnd.openxmlformats-officedocument.drawingml.chart+xml"/>
  <Override PartName="/ppt/drawings/drawing39.xml" ContentType="application/vnd.openxmlformats-officedocument.drawingml.chartshapes+xml"/>
  <Override PartName="/ppt/charts/chart53.xml" ContentType="application/vnd.openxmlformats-officedocument.drawingml.char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charts/chart13.xml" ContentType="application/vnd.openxmlformats-officedocument.drawingml.chart+xml"/>
  <Override PartName="/ppt/drawings/drawing17.xml" ContentType="application/vnd.openxmlformats-officedocument.drawingml.chartshapes+xml"/>
  <Override PartName="/ppt/charts/chart24.xml" ContentType="application/vnd.openxmlformats-officedocument.drawingml.chart+xml"/>
  <Override PartName="/ppt/drawings/drawing28.xml" ContentType="application/vnd.openxmlformats-officedocument.drawingml.chartshapes+xml"/>
  <Override PartName="/ppt/charts/chart42.xml" ContentType="application/vnd.openxmlformats-officedocument.drawingml.chart+xml"/>
  <Override PartName="/ppt/drawings/drawing46.xml" ContentType="application/vnd.openxmlformats-officedocument.drawingml.chartshapes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charts/chart31.xml" ContentType="application/vnd.openxmlformats-officedocument.drawingml.chart+xml"/>
  <Override PartName="/ppt/drawings/drawing35.xml" ContentType="application/vnd.openxmlformats-officedocument.drawingml.chartshapes+xml"/>
  <Override PartName="/ppt/drawings/drawing53.xml" ContentType="application/vnd.openxmlformats-officedocument.drawingml.chartshapes+xml"/>
  <Override PartName="/ppt/charts/chart7.xml" ContentType="application/vnd.openxmlformats-officedocument.drawingml.chart+xml"/>
  <Override PartName="/ppt/drawings/drawing13.xml" ContentType="application/vnd.openxmlformats-officedocument.drawingml.chartshapes+xml"/>
  <Override PartName="/ppt/charts/chart20.xml" ContentType="application/vnd.openxmlformats-officedocument.drawingml.chart+xml"/>
  <Override PartName="/ppt/drawings/drawing24.xml" ContentType="application/vnd.openxmlformats-officedocument.drawingml.chartshapes+xml"/>
  <Override PartName="/ppt/drawings/drawing42.xml" ContentType="application/vnd.openxmlformats-officedocument.drawingml.chartshapes+xml"/>
  <Override PartName="/ppt/charts/chart3.xml" ContentType="application/vnd.openxmlformats-officedocument.drawingml.chart+xml"/>
  <Override PartName="/ppt/drawings/drawing7.xml" ContentType="application/vnd.openxmlformats-officedocument.drawingml.chartshapes+xml"/>
  <Override PartName="/ppt/drawings/drawing20.xml" ContentType="application/vnd.openxmlformats-officedocument.drawingml.chartshapes+xml"/>
  <Override PartName="/ppt/drawings/drawing31.xml" ContentType="application/vnd.openxmlformats-officedocument.drawingml.chartshapes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rawings/drawing3.xml" ContentType="application/vnd.openxmlformats-officedocument.drawingml.chartshapes+xml"/>
  <Override PartName="/ppt/charts/chart29.xml" ContentType="application/vnd.openxmlformats-officedocument.drawingml.chart+xml"/>
  <Override PartName="/ppt/charts/chart58.xml" ContentType="application/vnd.openxmlformats-officedocument.drawingml.chart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charts/chart18.xml" ContentType="application/vnd.openxmlformats-officedocument.drawingml.chart+xml"/>
  <Override PartName="/ppt/charts/chart36.xml" ContentType="application/vnd.openxmlformats-officedocument.drawingml.chart+xml"/>
  <Override PartName="/ppt/charts/chart47.xml" ContentType="application/vnd.openxmlformats-officedocument.drawingml.char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Override PartName="/ppt/charts/chart25.xml" ContentType="application/vnd.openxmlformats-officedocument.drawingml.chart+xml"/>
  <Override PartName="/ppt/drawings/drawing29.xml" ContentType="application/vnd.openxmlformats-officedocument.drawingml.chartshapes+xml"/>
  <Override PartName="/ppt/charts/chart54.xml" ContentType="application/vnd.openxmlformats-officedocument.drawingml.chart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charts/chart14.xml" ContentType="application/vnd.openxmlformats-officedocument.drawingml.chart+xml"/>
  <Override PartName="/ppt/drawings/drawing18.xml" ContentType="application/vnd.openxmlformats-officedocument.drawingml.chartshapes+xml"/>
  <Override PartName="/ppt/charts/chart32.xml" ContentType="application/vnd.openxmlformats-officedocument.drawingml.chart+xml"/>
  <Override PartName="/ppt/drawings/drawing36.xml" ContentType="application/vnd.openxmlformats-officedocument.drawingml.chartshapes+xml"/>
  <Override PartName="/ppt/charts/chart43.xml" ContentType="application/vnd.openxmlformats-officedocument.drawingml.chart+xml"/>
  <Override PartName="/ppt/drawings/drawing47.xml" ContentType="application/vnd.openxmlformats-officedocument.drawingml.chartshape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40.xml" ContentType="application/vnd.openxmlformats-officedocument.presentationml.slide+xml"/>
  <Override PartName="/ppt/charts/chart8.xml" ContentType="application/vnd.openxmlformats-officedocument.drawingml.chart+xml"/>
  <Override PartName="/ppt/charts/chart21.xml" ContentType="application/vnd.openxmlformats-officedocument.drawingml.chart+xml"/>
  <Override PartName="/ppt/drawings/drawing25.xml" ContentType="application/vnd.openxmlformats-officedocument.drawingml.chartshapes+xml"/>
  <Override PartName="/ppt/drawings/drawing43.xml" ContentType="application/vnd.openxmlformats-officedocument.drawingml.chartshapes+xml"/>
  <Override PartName="/ppt/charts/chart50.xml" ContentType="application/vnd.openxmlformats-officedocument.drawingml.chart+xml"/>
  <Override PartName="/ppt/drawings/drawing54.xml" ContentType="application/vnd.openxmlformats-officedocument.drawingml.chartshapes+xml"/>
  <Override PartName="/ppt/slideLayouts/slideLayout10.xml" ContentType="application/vnd.openxmlformats-officedocument.presentationml.slideLayout+xml"/>
  <Override PartName="/ppt/charts/chart10.xml" ContentType="application/vnd.openxmlformats-officedocument.drawingml.chart+xml"/>
  <Default Extension="gif" ContentType="image/gif"/>
  <Override PartName="/ppt/drawings/drawing14.xml" ContentType="application/vnd.openxmlformats-officedocument.drawingml.chartshapes+xml"/>
  <Override PartName="/ppt/drawings/drawing32.xml" ContentType="application/vnd.openxmlformats-officedocument.drawingml.chartshapes+xml"/>
  <Override PartName="/ppt/charts/chart4.xml" ContentType="application/vnd.openxmlformats-officedocument.drawingml.chart+xml"/>
  <Override PartName="/ppt/drawings/drawing8.xml" ContentType="application/vnd.openxmlformats-officedocument.drawingml.chartshapes+xml"/>
  <Override PartName="/ppt/drawings/drawing12.xml" ContentType="application/vnd.openxmlformats-officedocument.drawingml.chartshapes+xml"/>
  <Override PartName="/ppt/drawings/drawing21.xml" ContentType="application/vnd.openxmlformats-officedocument.drawingml.chartshapes+xml"/>
  <Override PartName="/ppt/drawings/drawing30.xml" ContentType="application/vnd.openxmlformats-officedocument.drawingml.chartshapes+xml"/>
  <Override PartName="/ppt/drawings/drawing50.xml" ContentType="application/vnd.openxmlformats-officedocument.drawingml.chartshapes+xml"/>
  <Override PartName="/ppt/slides/slide8.xml" ContentType="application/vnd.openxmlformats-officedocument.presentationml.slide+xml"/>
  <Override PartName="/ppt/charts/chart2.xml" ContentType="application/vnd.openxmlformats-officedocument.drawingml.chart+xml"/>
  <Override PartName="/ppt/drawings/drawing6.xml" ContentType="application/vnd.openxmlformats-officedocument.drawingml.chartshapes+xml"/>
  <Override PartName="/ppt/drawings/drawing10.xml" ContentType="application/vnd.openxmlformats-officedocument.drawingml.chartshapes+xml"/>
  <Override PartName="/ppt/charts/chart59.xml" ContentType="application/vnd.openxmlformats-officedocument.drawingml.char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rawings/drawing4.xml" ContentType="application/vnd.openxmlformats-officedocument.drawingml.chartshapes+xml"/>
  <Override PartName="/ppt/charts/chart48.xml" ContentType="application/vnd.openxmlformats-officedocument.drawingml.char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charts/chart19.xml" ContentType="application/vnd.openxmlformats-officedocument.drawingml.chart+xml"/>
  <Override PartName="/ppt/charts/chart37.xml" ContentType="application/vnd.openxmlformats-officedocument.drawingml.chart+xml"/>
  <Override PartName="/ppt/charts/chart55.xml" ContentType="application/vnd.openxmlformats-officedocument.drawingml.char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drawings/drawing19.xml" ContentType="application/vnd.openxmlformats-officedocument.drawingml.chartshapes+xml"/>
  <Override PartName="/ppt/charts/chart26.xml" ContentType="application/vnd.openxmlformats-officedocument.drawingml.chart+xml"/>
  <Override PartName="/ppt/charts/chart44.xml" ContentType="application/vnd.openxmlformats-officedocument.drawingml.chart+xml"/>
  <Override PartName="/ppt/drawings/drawing48.xml" ContentType="application/vnd.openxmlformats-officedocument.drawingml.chartshapes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charts/chart15.xml" ContentType="application/vnd.openxmlformats-officedocument.drawingml.chart+xml"/>
  <Override PartName="/ppt/charts/chart33.xml" ContentType="application/vnd.openxmlformats-officedocument.drawingml.chart+xml"/>
  <Override PartName="/ppt/drawings/drawing37.xml" ContentType="application/vnd.openxmlformats-officedocument.drawingml.chartshapes+xml"/>
  <Override PartName="/ppt/charts/chart51.xml" ContentType="application/vnd.openxmlformats-officedocument.drawingml.chart+xml"/>
  <Override PartName="/ppt/drawings/drawing55.xml" ContentType="application/vnd.openxmlformats-officedocument.drawingml.chartshapes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drawings/drawing15.xml" ContentType="application/vnd.openxmlformats-officedocument.drawingml.chartshapes+xml"/>
  <Override PartName="/ppt/charts/chart22.xml" ContentType="application/vnd.openxmlformats-officedocument.drawingml.chart+xml"/>
  <Override PartName="/ppt/drawings/drawing26.xml" ContentType="application/vnd.openxmlformats-officedocument.drawingml.chartshapes+xml"/>
  <Override PartName="/ppt/charts/chart40.xml" ContentType="application/vnd.openxmlformats-officedocument.drawingml.chart+xml"/>
  <Override PartName="/ppt/drawings/drawing44.xml" ContentType="application/vnd.openxmlformats-officedocument.drawingml.chartshapes+xml"/>
  <Override PartName="/ppt/drawings/drawing9.xml" ContentType="application/vnd.openxmlformats-officedocument.drawingml.chartshapes+xml"/>
  <Override PartName="/ppt/drawings/drawing22.xml" ContentType="application/vnd.openxmlformats-officedocument.drawingml.chartshapes+xml"/>
  <Override PartName="/ppt/drawings/drawing33.xml" ContentType="application/vnd.openxmlformats-officedocument.drawingml.chartshapes+xml"/>
  <Override PartName="/ppt/drawings/drawing51.xml" ContentType="application/vnd.openxmlformats-officedocument.drawingml.chartshapes+xml"/>
  <Override PartName="/ppt/charts/chart5.xml" ContentType="application/vnd.openxmlformats-officedocument.drawingml.chart+xml"/>
  <Override PartName="/ppt/drawings/drawing11.xml" ContentType="application/vnd.openxmlformats-officedocument.drawingml.chartshapes+xml"/>
  <Override PartName="/ppt/drawings/drawing40.xml" ContentType="application/vnd.openxmlformats-officedocument.drawingml.chartshapes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rawings/drawing5.xml" ContentType="application/vnd.openxmlformats-officedocument.drawingml.chartshapes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charts/chart49.xml" ContentType="application/vnd.openxmlformats-officedocument.drawingml.char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drawings/drawing1.xml" ContentType="application/vnd.openxmlformats-officedocument.drawingml.chartshapes+xml"/>
  <Override PartName="/ppt/charts/chart27.xml" ContentType="application/vnd.openxmlformats-officedocument.drawingml.chart+xml"/>
  <Override PartName="/ppt/charts/chart38.xml" ContentType="application/vnd.openxmlformats-officedocument.drawingml.chart+xml"/>
  <Override PartName="/ppt/charts/chart56.xml" ContentType="application/vnd.openxmlformats-officedocument.drawingml.chart+xml"/>
  <Override PartName="/ppt/slides/slide24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charts/chart16.xml" ContentType="application/vnd.openxmlformats-officedocument.drawingml.chart+xml"/>
  <Override PartName="/ppt/charts/chart34.xml" ContentType="application/vnd.openxmlformats-officedocument.drawingml.chart+xml"/>
  <Override PartName="/ppt/drawings/drawing38.xml" ContentType="application/vnd.openxmlformats-officedocument.drawingml.chartshapes+xml"/>
  <Override PartName="/ppt/charts/chart45.xml" ContentType="application/vnd.openxmlformats-officedocument.drawingml.chart+xml"/>
  <Override PartName="/ppt/drawings/drawing49.xml" ContentType="application/vnd.openxmlformats-officedocument.drawingml.chartshapes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charts/chart23.xml" ContentType="application/vnd.openxmlformats-officedocument.drawingml.chart+xml"/>
  <Override PartName="/ppt/drawings/drawing27.xml" ContentType="application/vnd.openxmlformats-officedocument.drawingml.chartshapes+xml"/>
  <Override PartName="/ppt/drawings/drawing45.xml" ContentType="application/vnd.openxmlformats-officedocument.drawingml.chartshapes+xml"/>
  <Override PartName="/ppt/charts/chart52.xml" ContentType="application/vnd.openxmlformats-officedocument.drawingml.chart+xml"/>
  <Override PartName="/ppt/slides/slide20.xml" ContentType="application/vnd.openxmlformats-officedocument.presentationml.slide+xml"/>
  <Override PartName="/ppt/charts/chart12.xml" ContentType="application/vnd.openxmlformats-officedocument.drawingml.chart+xml"/>
  <Override PartName="/ppt/drawings/drawing16.xml" ContentType="application/vnd.openxmlformats-officedocument.drawingml.chartshapes+xml"/>
  <Override PartName="/ppt/charts/chart30.xml" ContentType="application/vnd.openxmlformats-officedocument.drawingml.chart+xml"/>
  <Override PartName="/ppt/drawings/drawing34.xml" ContentType="application/vnd.openxmlformats-officedocument.drawingml.chartshapes+xml"/>
  <Override PartName="/ppt/charts/chart41.xml" ContentType="application/vnd.openxmlformats-officedocument.drawingml.chart+xml"/>
  <Override PartName="/ppt/charts/chart6.xml" ContentType="application/vnd.openxmlformats-officedocument.drawingml.chart+xml"/>
  <Override PartName="/ppt/drawings/drawing23.xml" ContentType="application/vnd.openxmlformats-officedocument.drawingml.chartshapes+xml"/>
  <Override PartName="/ppt/drawings/drawing41.xml" ContentType="application/vnd.openxmlformats-officedocument.drawingml.chartshapes+xml"/>
  <Override PartName="/ppt/drawings/drawing52.xml" ContentType="application/vnd.openxmlformats-officedocument.drawingml.chartshap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3" r:id="rId7"/>
    <p:sldId id="264" r:id="rId8"/>
    <p:sldId id="261" r:id="rId9"/>
    <p:sldId id="260" r:id="rId10"/>
    <p:sldId id="265" r:id="rId11"/>
    <p:sldId id="266" r:id="rId12"/>
    <p:sldId id="293" r:id="rId13"/>
    <p:sldId id="289" r:id="rId14"/>
    <p:sldId id="271" r:id="rId15"/>
    <p:sldId id="267" r:id="rId16"/>
    <p:sldId id="268" r:id="rId17"/>
    <p:sldId id="272" r:id="rId18"/>
    <p:sldId id="273" r:id="rId19"/>
    <p:sldId id="274" r:id="rId20"/>
    <p:sldId id="269" r:id="rId21"/>
    <p:sldId id="270" r:id="rId22"/>
    <p:sldId id="279" r:id="rId23"/>
    <p:sldId id="275" r:id="rId24"/>
    <p:sldId id="276" r:id="rId25"/>
    <p:sldId id="277" r:id="rId26"/>
    <p:sldId id="283" r:id="rId27"/>
    <p:sldId id="282" r:id="rId28"/>
    <p:sldId id="278" r:id="rId29"/>
    <p:sldId id="292" r:id="rId30"/>
    <p:sldId id="280" r:id="rId31"/>
    <p:sldId id="284" r:id="rId32"/>
    <p:sldId id="281" r:id="rId33"/>
    <p:sldId id="291" r:id="rId34"/>
    <p:sldId id="285" r:id="rId35"/>
    <p:sldId id="286" r:id="rId36"/>
    <p:sldId id="295" r:id="rId37"/>
    <p:sldId id="288" r:id="rId38"/>
    <p:sldId id="287" r:id="rId39"/>
    <p:sldId id="299" r:id="rId40"/>
    <p:sldId id="297" r:id="rId41"/>
    <p:sldId id="298" r:id="rId42"/>
    <p:sldId id="300" r:id="rId43"/>
    <p:sldId id="301" r:id="rId44"/>
  </p:sldIdLst>
  <p:sldSz cx="9144000" cy="6858000" type="screen4x3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7302" autoAdjust="0"/>
  </p:normalViewPr>
  <p:slideViewPr>
    <p:cSldViewPr>
      <p:cViewPr varScale="1">
        <p:scale>
          <a:sx n="54" d="100"/>
          <a:sy n="54" d="100"/>
        </p:scale>
        <p:origin x="-109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Documents%20and%20Settings\BABETH%20USTOM\Mes%20documents\DECHETERIE\TONNAGE%20OM%20ET%20DMS\COMPARATIF%20ANNUEL\Mai%20&#224;%20Mai%20-%20%202009-2010%20COMPARATIF.xls" TargetMode="External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8.xml"/><Relationship Id="rId1" Type="http://schemas.openxmlformats.org/officeDocument/2006/relationships/oleObject" Target="file:///C:\Documents%20and%20Settings\BABETH%20USTOM\Mes%20documents\DECHETERIE\TONNAGE%20OM%20ET%20DMS\COMPARATIF%20ANNUEL\Mai%20&#224;%20Mai%20-%20%202009-2010%20COMPARATIF.xls" TargetMode="External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9.xml"/><Relationship Id="rId1" Type="http://schemas.openxmlformats.org/officeDocument/2006/relationships/oleObject" Target="file:///C:\Documents%20and%20Settings\BABETH%20USTOM\Mes%20documents\DECHETERIE\TONNAGE%20OM%20ET%20DMS\COMPARATIF%20ANNUEL\Mai%20&#224;%20Mai%20-%20%202009-2010%20COMPARATIF.xls" TargetMode="External"/></Relationships>
</file>

<file path=ppt/charts/_rels/chart1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0.xml"/><Relationship Id="rId1" Type="http://schemas.openxmlformats.org/officeDocument/2006/relationships/oleObject" Target="file:///C:\Documents%20and%20Settings\BABETH%20USTOM\Mes%20documents\DECHETERIE\TONNAGE%20OM%20ET%20DMS\COMPARATIF%20ANNUEL\Mai%20&#224;%20Mai%20-%20%202009-2010%20COMPARATIF.xls" TargetMode="External"/></Relationships>
</file>

<file path=ppt/charts/_rels/chart1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1.xml"/><Relationship Id="rId1" Type="http://schemas.openxmlformats.org/officeDocument/2006/relationships/oleObject" Target="file:///C:\Documents%20and%20Settings\BABETH%20USTOM\Mes%20documents\DECHETERIE\TONNAGE%20OM%20ET%20DMS\COMPARATIF%20ANNUEL\Mai%20&#224;%20Mai%20-%20%202009-2010%20COMPARATIF.xls" TargetMode="External"/></Relationships>
</file>

<file path=ppt/charts/_rels/chart1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2.xml"/><Relationship Id="rId1" Type="http://schemas.openxmlformats.org/officeDocument/2006/relationships/oleObject" Target="file:///C:\Documents%20and%20Settings\BABETH%20USTOM\Mes%20documents\DECHETERIE\TONNAGE%20OM%20ET%20DMS\COMPARATIF%20ANNUEL\Mai%20&#224;%20Mai%20-%20%202009-2010%20COMPARATIF.xls" TargetMode="External"/></Relationships>
</file>

<file path=ppt/charts/_rels/chart1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3.xml"/><Relationship Id="rId1" Type="http://schemas.openxmlformats.org/officeDocument/2006/relationships/oleObject" Target="file:///C:\Documents%20and%20Settings\BABETH%20USTOM\Mes%20documents\DECHETERIE\TONNAGE%20OM%20ET%20DMS\COMPARATIF%20ANNUEL\Mai%20&#224;%20Mai%20-%20%202009-2010%20COMPARATIF.xls" TargetMode="External"/></Relationships>
</file>

<file path=ppt/charts/_rels/chart1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4.xml"/><Relationship Id="rId1" Type="http://schemas.openxmlformats.org/officeDocument/2006/relationships/oleObject" Target="file:///C:\Documents%20and%20Settings\BABETH%20USTOM\Mes%20documents\DECHETERIE\TONNAGE%20OM%20ET%20DMS\COMPARATIF%20ANNUEL\Mai%20&#224;%20Mai%20-%20%202009-2010%20COMPARATIF.xls" TargetMode="External"/></Relationships>
</file>

<file path=ppt/charts/_rels/chart1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5.xml"/><Relationship Id="rId1" Type="http://schemas.openxmlformats.org/officeDocument/2006/relationships/oleObject" Target="file:///C:\Documents%20and%20Settings\BABETH%20USTOM\Mes%20documents\DECHETERIE\TONNAGE%20OM%20ET%20DMS\COMPARATIF%20ANNUEL\Mai%20&#224;%20Mai%20-%20%202009-2010%20COMPARATIF.xls" TargetMode="External"/></Relationships>
</file>

<file path=ppt/charts/_rels/chart1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6.xml"/><Relationship Id="rId1" Type="http://schemas.openxmlformats.org/officeDocument/2006/relationships/oleObject" Target="file:///C:\Documents%20and%20Settings\BABETH%20USTOM\Mes%20documents\DECHETERIE\TONNAGE%20OM%20ET%20DMS\COMPARATIF%20ANNUEL\Mai%20&#224;%20Mai%20-%20%202009-2010%20COMPARATIF.xls" TargetMode="External"/></Relationships>
</file>

<file path=ppt/charts/_rels/chart1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7.xml"/><Relationship Id="rId1" Type="http://schemas.openxmlformats.org/officeDocument/2006/relationships/oleObject" Target="file:///C:\Documents%20and%20Settings\BABETH%20USTOM\Mes%20documents\DECHETERIE\TONNAGE%20OM%20ET%20DMS\COMPARATIF%20ANNUEL\Mai%20&#224;%20Mai%20-%20%202009-2010%20COMPARATIF.xls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C:\Documents%20and%20Settings\BABETH%20USTOM\Mes%20documents\DECHETERIE\TONNAGE%20OM%20ET%20DMS\COMPARATIF%20ANNUEL\Mai%20&#224;%20Mai%20-%20%202009-2010%20COMPARATIF.xls" TargetMode="External"/></Relationships>
</file>

<file path=ppt/charts/_rels/chart20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8.xml"/><Relationship Id="rId1" Type="http://schemas.openxmlformats.org/officeDocument/2006/relationships/oleObject" Target="file:///C:\Documents%20and%20Settings\BABETH%20USTOM\Mes%20documents\DECHETERIE\TONNAGE%20OM%20ET%20DMS\COMPARATIF%20ANNUEL\Mai%20&#224;%20Mai%20-%20%202009-2010%20COMPARATIF.xls" TargetMode="External"/></Relationships>
</file>

<file path=ppt/charts/_rels/chart2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9.xml"/><Relationship Id="rId1" Type="http://schemas.openxmlformats.org/officeDocument/2006/relationships/oleObject" Target="file:///C:\Documents%20and%20Settings\BABETH%20USTOM\Mes%20documents\DECHETERIE\TONNAGE%20OM%20ET%20DMS\COMPARATIF%20ANNUEL\Mai%20&#224;%20Mai%20-%20%202009-2010%20COMPARATIF.xls" TargetMode="External"/></Relationships>
</file>

<file path=ppt/charts/_rels/chart2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0.xml"/><Relationship Id="rId1" Type="http://schemas.openxmlformats.org/officeDocument/2006/relationships/oleObject" Target="file:///C:\Documents%20and%20Settings\BABETH%20USTOM\Mes%20documents\DECHETERIE\TONNAGE%20OM%20ET%20DMS\COMPARATIF%20ANNUEL\Mai%20&#224;%20Mai%20-%20%202009-2010%20COMPARATIF.xls" TargetMode="External"/></Relationships>
</file>

<file path=ppt/charts/_rels/chart2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1.xml"/><Relationship Id="rId1" Type="http://schemas.openxmlformats.org/officeDocument/2006/relationships/oleObject" Target="file:///C:\Documents%20and%20Settings\BABETH%20USTOM\Mes%20documents\DECHETERIE\TONNAGE%20OM%20ET%20DMS\COMPARATIF%20ANNUEL\Mai%20&#224;%20Mai%20-%20%202009-2010%20COMPARATIF.xls" TargetMode="External"/></Relationships>
</file>

<file path=ppt/charts/_rels/chart2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2.xml"/><Relationship Id="rId1" Type="http://schemas.openxmlformats.org/officeDocument/2006/relationships/oleObject" Target="file:///C:\Documents%20and%20Settings\BABETH%20USTOM\Mes%20documents\DECHETERIE\TONNAGE%20OM%20ET%20DMS\COMPARATIF%20ANNUEL\Mai%20&#224;%20Mai%20-%20%202009-2010%20COMPARATIF.xls" TargetMode="External"/></Relationships>
</file>

<file path=ppt/charts/_rels/chart2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3.xml"/><Relationship Id="rId1" Type="http://schemas.openxmlformats.org/officeDocument/2006/relationships/oleObject" Target="file:///C:\Documents%20and%20Settings\BABETH%20USTOM\Mes%20documents\DECHETERIE\TONNAGE%20OM%20ET%20DMS\COMPARATIF%20ANNUEL\Mai%20&#224;%20Mai%20-%20%202009-2010%20COMPARATIF.xls" TargetMode="External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BABETH%20USTOM\Mes%20documents\DECHETERIE\TONNAGE%20OM%20ET%20DMS\COMPARATIF%20ANNUEL\Mai%20&#224;%20Mai%20-%20%202009-2010%20COMPARATIF.xls" TargetMode="External"/></Relationships>
</file>

<file path=ppt/charts/_rels/chart2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4.xml"/><Relationship Id="rId1" Type="http://schemas.openxmlformats.org/officeDocument/2006/relationships/oleObject" Target="file:///C:\Documents%20and%20Settings\BABETH%20USTOM\Mes%20documents\DECHETERIE\TONNAGE%20OM%20ET%20DMS\COMPARATIF%20ANNUEL\Mai%20&#224;%20Mai%20-%20%202009-2010%20COMPARATIF.xls" TargetMode="External"/></Relationships>
</file>

<file path=ppt/charts/_rels/chart2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5.xml"/><Relationship Id="rId1" Type="http://schemas.openxmlformats.org/officeDocument/2006/relationships/oleObject" Target="file:///C:\Documents%20and%20Settings\BABETH%20USTOM\Mes%20documents\DECHETERIE\TONNAGE%20OM%20ET%20DMS\COMPARATIF%20ANNUEL\Mai%20&#224;%20Mai%20-%20%202009-2010%20COMPARATIF.xls" TargetMode="External"/></Relationships>
</file>

<file path=ppt/charts/_rels/chart2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BABETH%20USTOM\Mes%20documents\DECHETERIE\TONNAGE%20OM%20ET%20DMS\COMPARATIF%20ANNUEL\Mai%20&#224;%20Mai%20-%20%202009-2010%20COMPARATIF.xls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file:///C:\Documents%20and%20Settings\BABETH%20USTOM\Mes%20documents\DECHETERIE\TONNAGE%20OM%20ET%20DMS\COMPARATIF%20ANNUEL\Mai%20&#224;%20Mai%20-%20%202009-2010%20COMPARATIF.xls" TargetMode="External"/></Relationships>
</file>

<file path=ppt/charts/_rels/chart30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6.xml"/><Relationship Id="rId1" Type="http://schemas.openxmlformats.org/officeDocument/2006/relationships/oleObject" Target="file:///C:\Documents%20and%20Settings\BABETH%20USTOM\Mes%20documents\DECHETERIE\TONNAGE%20OM%20ET%20DMS\COMPARATIF%20ANNUEL\Mai%20&#224;%20Mai%20-%20%202009-2010%20COMPARATIF.xls" TargetMode="External"/></Relationships>
</file>

<file path=ppt/charts/_rels/chart3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7.xml"/><Relationship Id="rId1" Type="http://schemas.openxmlformats.org/officeDocument/2006/relationships/oleObject" Target="file:///C:\Documents%20and%20Settings\BABETH%20USTOM\Mes%20documents\DECHETERIE\TONNAGE%20OM%20ET%20DMS\COMPARATIF%20ANNUEL\Mai%20&#224;%20Mai%20-%20%202009-2010%20COMPARATIF.xls" TargetMode="External"/></Relationships>
</file>

<file path=ppt/charts/_rels/chart3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8.xml"/><Relationship Id="rId1" Type="http://schemas.openxmlformats.org/officeDocument/2006/relationships/oleObject" Target="file:///C:\Documents%20and%20Settings\BABETH%20USTOM\Mes%20documents\DECHETERIE\TONNAGE%20OM%20ET%20DMS\COMPARATIF%20ANNUEL\Mai%20&#224;%20Mai%20-%20%202009-2010%20COMPARATIF.xls" TargetMode="External"/></Relationships>
</file>

<file path=ppt/charts/_rels/chart3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9.xml"/><Relationship Id="rId1" Type="http://schemas.openxmlformats.org/officeDocument/2006/relationships/oleObject" Target="file:///C:\Documents%20and%20Settings\BABETH%20USTOM\Mes%20documents\DECHETERIE\TONNAGE%20OM%20ET%20DMS\COMPARATIF%20ANNUEL\Mai%20&#224;%20Mai%20-%20%202009-2010%20COMPARATIF.xls" TargetMode="External"/></Relationships>
</file>

<file path=ppt/charts/_rels/chart3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0.xml"/><Relationship Id="rId1" Type="http://schemas.openxmlformats.org/officeDocument/2006/relationships/oleObject" Target="file:///C:\Documents%20and%20Settings\BABETH%20USTOM\Mes%20documents\DECHETERIE\TONNAGE%20OM%20ET%20DMS\COMPARATIF%20ANNUEL\Mai%20&#224;%20Mai%20-%20%202009-2010%20COMPARATIF.xls" TargetMode="External"/></Relationships>
</file>

<file path=ppt/charts/_rels/chart3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1.xml"/><Relationship Id="rId1" Type="http://schemas.openxmlformats.org/officeDocument/2006/relationships/oleObject" Target="file:///C:\Documents%20and%20Settings\BABETH%20USTOM\Mes%20documents\DECHETERIE\TONNAGE%20OM%20ET%20DMS\COMPARATIF%20ANNUEL\Mai%20&#224;%20Mai%20-%20%202009-2010%20COMPARATIF.xls" TargetMode="External"/></Relationships>
</file>

<file path=ppt/charts/_rels/chart3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2.xml"/><Relationship Id="rId1" Type="http://schemas.openxmlformats.org/officeDocument/2006/relationships/oleObject" Target="file:///C:\Documents%20and%20Settings\BABETH%20USTOM\Mes%20documents\DECHETERIE\TONNAGE%20OM%20ET%20DMS\COMPARATIF%20ANNUEL\Mai%20&#224;%20Mai%20-%20%202009-2010%20COMPARATIF.xls" TargetMode="External"/></Relationships>
</file>

<file path=ppt/charts/_rels/chart3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3.xml"/><Relationship Id="rId1" Type="http://schemas.openxmlformats.org/officeDocument/2006/relationships/oleObject" Target="file:///C:\Documents%20and%20Settings\BABETH%20USTOM\Mes%20documents\DECHETERIE\TONNAGE%20OM%20ET%20DMS\COMPARATIF%20ANNUEL\Mai%20&#224;%20Mai%20-%20%202009-2010%20COMPARATIF.xls" TargetMode="External"/></Relationships>
</file>

<file path=ppt/charts/_rels/chart3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4.xml"/><Relationship Id="rId1" Type="http://schemas.openxmlformats.org/officeDocument/2006/relationships/oleObject" Target="file:///C:\Documents%20and%20Settings\BABETH%20USTOM\Mes%20documents\DECHETERIE\TONNAGE%20OM%20ET%20DMS\COMPARATIF%20ANNUEL\Mai%20&#224;%20Mai%20-%20%202009-2010%20COMPARATIF.xls" TargetMode="External"/></Relationships>
</file>

<file path=ppt/charts/_rels/chart3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5.xml"/><Relationship Id="rId1" Type="http://schemas.openxmlformats.org/officeDocument/2006/relationships/oleObject" Target="file:///C:\Documents%20and%20Settings\BABETH%20USTOM\Mes%20documents\DECHETERIE\TONNAGE%20OM%20ET%20DMS\COMPARATIF%20ANNUEL\Mai%20&#224;%20Mai%20-%20%202009-2010%20COMPARATIF.xls" TargetMode="Externa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oleObject" Target="file:///C:\Documents%20and%20Settings\BABETH%20USTOM\Mes%20documents\DECHETERIE\TONNAGE%20OM%20ET%20DMS\COMPARATIF%20ANNUEL\Mai%20&#224;%20Mai%20-%20%202009-2010%20COMPARATIF.xls" TargetMode="External"/></Relationships>
</file>

<file path=ppt/charts/_rels/chart40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6.xml"/><Relationship Id="rId1" Type="http://schemas.openxmlformats.org/officeDocument/2006/relationships/oleObject" Target="file:///C:\Documents%20and%20Settings\BABETH%20USTOM\Mes%20documents\DECHETERIE\TONNAGE%20OM%20ET%20DMS\COMPARATIF%20ANNUEL\Mai%20&#224;%20Mai%20-%20%202009-2010%20COMPARATIF.xls" TargetMode="External"/></Relationships>
</file>

<file path=ppt/charts/_rels/chart4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7.xml"/><Relationship Id="rId1" Type="http://schemas.openxmlformats.org/officeDocument/2006/relationships/oleObject" Target="file:///C:\Documents%20and%20Settings\BABETH%20USTOM\Mes%20documents\DECHETERIE\TONNAGE%20OM%20ET%20DMS\COMPARATIF%20ANNUEL\Mai%20&#224;%20Mai%20-%20%202009-2010%20COMPARATIF.xls" TargetMode="External"/></Relationships>
</file>

<file path=ppt/charts/_rels/chart4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8.xml"/><Relationship Id="rId1" Type="http://schemas.openxmlformats.org/officeDocument/2006/relationships/oleObject" Target="file:///C:\Documents%20and%20Settings\BABETH%20USTOM\Mes%20documents\DECHETERIE\TONNAGE%20OM%20ET%20DMS\COMPARATIF%20ANNUEL\Mai%20&#224;%20Mai%20-%20%202009-2010%20COMPARATIF.xls" TargetMode="External"/></Relationships>
</file>

<file path=ppt/charts/_rels/chart4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9.xml"/><Relationship Id="rId1" Type="http://schemas.openxmlformats.org/officeDocument/2006/relationships/oleObject" Target="file:///C:\Documents%20and%20Settings\BABETH%20USTOM\Mes%20documents\DECHETERIE\TONNAGE%20OM%20ET%20DMS\COMPARATIF%20ANNUEL\Mai%20&#224;%20Mai%20-%20%202009-2010%20COMPARATIF.xls" TargetMode="External"/></Relationships>
</file>

<file path=ppt/charts/_rels/chart4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0.xml"/><Relationship Id="rId1" Type="http://schemas.openxmlformats.org/officeDocument/2006/relationships/oleObject" Target="file:///C:\Documents%20and%20Settings\BABETH%20USTOM\Mes%20documents\DECHETERIE\TONNAGE%20OM%20ET%20DMS\COMPARATIF%20ANNUEL\Mai%20&#224;%20Mai%20-%20%202009-2010%20COMPARATIF.xls" TargetMode="External"/></Relationships>
</file>

<file path=ppt/charts/_rels/chart4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1.xml"/><Relationship Id="rId1" Type="http://schemas.openxmlformats.org/officeDocument/2006/relationships/oleObject" Target="file:///C:\Documents%20and%20Settings\BABETH%20USTOM\Mes%20documents\DECHETERIE\TONNAGE%20OM%20ET%20DMS\COMPARATIF%20ANNUEL\Mai%20&#224;%20Mai%20-%20%202009-2010%20COMPARATIF.xls" TargetMode="External"/></Relationships>
</file>

<file path=ppt/charts/_rels/chart4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2.xml"/><Relationship Id="rId1" Type="http://schemas.openxmlformats.org/officeDocument/2006/relationships/oleObject" Target="file:///C:\Documents%20and%20Settings\BABETH%20USTOM\Mes%20documents\DECHETERIE\TONNAGE%20OM%20ET%20DMS\COMPARATIF%20ANNUEL\Mai%20&#224;%20Mai%20-%20%202009-2010%20COMPARATIF.xls" TargetMode="External"/></Relationships>
</file>

<file path=ppt/charts/_rels/chart4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3.xml"/><Relationship Id="rId1" Type="http://schemas.openxmlformats.org/officeDocument/2006/relationships/oleObject" Target="file:///C:\Documents%20and%20Settings\BABETH%20USTOM\Mes%20documents\DECHETERIE\TONNAGE%20OM%20ET%20DMS\COMPARATIF%20ANNUEL\Mai%20&#224;%20Mai%20-%20%202009-2010%20COMPARATIF.xls" TargetMode="External"/></Relationships>
</file>

<file path=ppt/charts/_rels/chart4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4.xml"/><Relationship Id="rId1" Type="http://schemas.openxmlformats.org/officeDocument/2006/relationships/oleObject" Target="file:///C:\Documents%20and%20Settings\BABETH%20USTOM\Mes%20documents\DECHETERIE\TONNAGE%20OM%20ET%20DMS\COMPARATIF%20ANNUEL\Mai%20&#224;%20Mai%20-%20%202009-2010%20COMPARATIF.xls" TargetMode="External"/></Relationships>
</file>

<file path=ppt/charts/_rels/chart4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5.xml"/><Relationship Id="rId1" Type="http://schemas.openxmlformats.org/officeDocument/2006/relationships/oleObject" Target="file:///C:\Documents%20and%20Settings\BABETH%20USTOM\Mes%20documents\DECHETERIE\TONNAGE%20OM%20ET%20DMS\COMPARATIF%20ANNUEL\Mai%20&#224;%20Mai%20-%20%202009-2010%20COMPARATIF.xls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BABETH%20USTOM\Mes%20documents\DECHETERIE\TONNAGE%20OM%20ET%20DMS\COMPARATIF%20ANNUEL\Mai%20&#224;%20Mai%20-%20%202009-2010%20COMPARATIF.xls" TargetMode="External"/></Relationships>
</file>

<file path=ppt/charts/_rels/chart50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6.xml"/><Relationship Id="rId1" Type="http://schemas.openxmlformats.org/officeDocument/2006/relationships/oleObject" Target="file:///C:\Documents%20and%20Settings\BABETH%20USTOM\Mes%20documents\DECHETERIE\TONNAGE%20OM%20ET%20DMS\COMPARATIF%20ANNUEL\Mai%20&#224;%20Mai%20-%20%202009-2010%20COMPARATIF.xls" TargetMode="External"/></Relationships>
</file>

<file path=ppt/charts/_rels/chart5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7.xml"/><Relationship Id="rId1" Type="http://schemas.openxmlformats.org/officeDocument/2006/relationships/oleObject" Target="file:///C:\Documents%20and%20Settings\BABETH%20USTOM\Mes%20documents\DECHETERIE\TONNAGE%20OM%20ET%20DMS\COMPARATIF%20ANNUEL\Mai%20&#224;%20Mai%20-%20%202009-2010%20COMPARATIF.xls" TargetMode="External"/></Relationships>
</file>

<file path=ppt/charts/_rels/chart5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8.xml"/><Relationship Id="rId1" Type="http://schemas.openxmlformats.org/officeDocument/2006/relationships/oleObject" Target="file:///C:\Documents%20and%20Settings\BABETH%20USTOM\Mes%20documents\DECHETERIE\TONNAGE%20OM%20ET%20DMS\COMPARATIF%20ANNUEL\Mai%20&#224;%20Mai%20-%20%202009-2010%20COMPARATIF.xls" TargetMode="External"/></Relationships>
</file>

<file path=ppt/charts/_rels/chart5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9.xml"/><Relationship Id="rId1" Type="http://schemas.openxmlformats.org/officeDocument/2006/relationships/oleObject" Target="file:///C:\Documents%20and%20Settings\BABETH%20USTOM\Mes%20documents\DECHETERIE\TONNAGE%20OM%20ET%20DMS\COMPARATIF%20ANNUEL\Mai%20&#224;%20Mai%20-%20%202009-2010%20COMPARATIF.xls" TargetMode="External"/></Relationships>
</file>

<file path=ppt/charts/_rels/chart5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0.xml"/><Relationship Id="rId1" Type="http://schemas.openxmlformats.org/officeDocument/2006/relationships/oleObject" Target="file:///C:\Documents%20and%20Settings\BABETH%20USTOM\Mes%20documents\DECHETERIE\TONNAGE%20OM%20ET%20DMS\COMPARATIF%20ANNUEL\Mai%20&#224;%20Mai%20-%20%202009-2010%20COMPARATIF.xls" TargetMode="External"/></Relationships>
</file>

<file path=ppt/charts/_rels/chart5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1.xml"/><Relationship Id="rId1" Type="http://schemas.openxmlformats.org/officeDocument/2006/relationships/oleObject" Target="file:///C:\Documents%20and%20Settings\BABETH%20USTOM\Mes%20documents\DECHETERIE\TONNAGE%20OM%20ET%20DMS\COMPARATIF%20ANNUEL\Mai%20&#224;%20Mai%20-%20%202009-2010%20COMPARATIF.xls" TargetMode="External"/></Relationships>
</file>

<file path=ppt/charts/_rels/chart5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2.xml"/><Relationship Id="rId1" Type="http://schemas.openxmlformats.org/officeDocument/2006/relationships/oleObject" Target="file:///C:\Documents%20and%20Settings\BABETH%20USTOM\Mes%20documents\DECHETERIE\TONNAGE%20OM%20ET%20DMS\COMPARATIF%20ANNUEL\Mai%20&#224;%20Mai%20-%20%202009-2010%20COMPARATIF.xls" TargetMode="External"/></Relationships>
</file>

<file path=ppt/charts/_rels/chart5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3.xml"/><Relationship Id="rId1" Type="http://schemas.openxmlformats.org/officeDocument/2006/relationships/oleObject" Target="file:///C:\Documents%20and%20Settings\BABETH%20USTOM\Mes%20documents\DECHETERIE\TONNAGE%20OM%20ET%20DMS\COMPARATIF%20ANNUEL\Mai%20&#224;%20Mai%20-%20%202009-2010%20COMPARATIF.xls" TargetMode="External"/></Relationships>
</file>

<file path=ppt/charts/_rels/chart5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4.xml"/><Relationship Id="rId1" Type="http://schemas.openxmlformats.org/officeDocument/2006/relationships/oleObject" Target="file:///C:\Documents%20and%20Settings\BABETH%20USTOM\Mes%20documents\DECHETERIE\TONNAGE%20OM%20ET%20DMS\COMPARATIF%20ANNUEL\Mai%20&#224;%20Mai%20-%20%202009-2010%20COMPARATIF.xls" TargetMode="External"/></Relationships>
</file>

<file path=ppt/charts/_rels/chart5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5.xml"/><Relationship Id="rId1" Type="http://schemas.openxmlformats.org/officeDocument/2006/relationships/oleObject" Target="file:///C:\Documents%20and%20Settings\BABETH%20USTOM\Mes%20documents\DECHETERIE\TONNAGE%20OM%20ET%20DMS\COMPARATIF%20ANNUEL\Mai%20&#224;%20Mai%20-%20%202009-2010%20COMPARATIF.xls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BABETH%20USTOM\Mes%20documents\DECHETERIE\TONNAGE%20OM%20ET%20DMS\COMPARATIF%20ANNUEL\Mai%20&#224;%20Mai%20-%20%202009-2010%20COMPARATIF.xls" TargetMode="Externa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oleObject" Target="file:///C:\Documents%20and%20Settings\BABETH%20USTOM\Mes%20documents\DECHETERIE\TONNAGE%20OM%20ET%20DMS\COMPARATIF%20ANNUEL\Mai%20&#224;%20Mai%20-%20%202009-2010%20COMPARATIF.xls" TargetMode="Externa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6.xml"/><Relationship Id="rId1" Type="http://schemas.openxmlformats.org/officeDocument/2006/relationships/oleObject" Target="file:///C:\Documents%20and%20Settings\BABETH%20USTOM\Mes%20documents\DECHETERIE\TONNAGE%20OM%20ET%20DMS\COMPARATIF%20ANNUEL\Mai%20&#224;%20Mai%20-%20%202009-2010%20COMPARATIF.xls" TargetMode="Externa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7.xml"/><Relationship Id="rId1" Type="http://schemas.openxmlformats.org/officeDocument/2006/relationships/oleObject" Target="file:///C:\Documents%20and%20Settings\BABETH%20USTOM\Mes%20documents\DECHETERIE\TONNAGE%20OM%20ET%20DMS\COMPARATIF%20ANNUEL\Mai%20&#224;%20Mai%20-%20%202009-2010%20COMPARATIF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fr-FR"/>
  <c:style val="26"/>
  <c:chart>
    <c:plotArea>
      <c:layout>
        <c:manualLayout>
          <c:layoutTarget val="inner"/>
          <c:xMode val="edge"/>
          <c:yMode val="edge"/>
          <c:x val="0.18227996500437446"/>
          <c:y val="0.33148039993407374"/>
          <c:w val="0.75587423447069479"/>
          <c:h val="0.43979165603643483"/>
        </c:manualLayout>
      </c:layout>
      <c:barChart>
        <c:barDir val="col"/>
        <c:grouping val="clustered"/>
        <c:ser>
          <c:idx val="0"/>
          <c:order val="0"/>
          <c:tx>
            <c:v>2009</c:v>
          </c:tx>
          <c:cat>
            <c:strRef>
              <c:f>' Cout OM'!$A$9:$A$13</c:f>
              <c:strCache>
                <c:ptCount val="5"/>
                <c:pt idx="0">
                  <c:v>Janvier</c:v>
                </c:pt>
                <c:pt idx="1">
                  <c:v>Février</c:v>
                </c:pt>
                <c:pt idx="2">
                  <c:v>Mars</c:v>
                </c:pt>
                <c:pt idx="3">
                  <c:v>Avril</c:v>
                </c:pt>
                <c:pt idx="4">
                  <c:v>Mai</c:v>
                </c:pt>
              </c:strCache>
            </c:strRef>
          </c:cat>
          <c:val>
            <c:numRef>
              <c:f>' Cout OM'!$B$9:$B$13</c:f>
              <c:numCache>
                <c:formatCode>#,##0.00</c:formatCode>
                <c:ptCount val="5"/>
                <c:pt idx="0">
                  <c:v>123816.19</c:v>
                </c:pt>
                <c:pt idx="1">
                  <c:v>108681.27</c:v>
                </c:pt>
                <c:pt idx="2">
                  <c:v>114642.26</c:v>
                </c:pt>
                <c:pt idx="3">
                  <c:v>117151.35</c:v>
                </c:pt>
                <c:pt idx="4">
                  <c:v>116341.36</c:v>
                </c:pt>
              </c:numCache>
            </c:numRef>
          </c:val>
        </c:ser>
        <c:ser>
          <c:idx val="1"/>
          <c:order val="1"/>
          <c:tx>
            <c:v>2010</c:v>
          </c:tx>
          <c:val>
            <c:numRef>
              <c:f>' Cout OM'!$C$9:$C$13</c:f>
              <c:numCache>
                <c:formatCode>#,##0.00</c:formatCode>
                <c:ptCount val="5"/>
                <c:pt idx="0">
                  <c:v>104447.33</c:v>
                </c:pt>
                <c:pt idx="1">
                  <c:v>93885.680000000022</c:v>
                </c:pt>
                <c:pt idx="2">
                  <c:v>116772.51</c:v>
                </c:pt>
                <c:pt idx="3">
                  <c:v>114408.67000000017</c:v>
                </c:pt>
                <c:pt idx="4">
                  <c:v>104862.01403792037</c:v>
                </c:pt>
              </c:numCache>
            </c:numRef>
          </c:val>
        </c:ser>
        <c:axId val="92002176"/>
        <c:axId val="92003712"/>
      </c:barChart>
      <c:catAx>
        <c:axId val="9200217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400" b="1"/>
            </a:pPr>
            <a:endParaRPr lang="fr-FR"/>
          </a:p>
        </c:txPr>
        <c:crossAx val="92003712"/>
        <c:crosses val="autoZero"/>
        <c:auto val="1"/>
        <c:lblAlgn val="ctr"/>
        <c:lblOffset val="100"/>
      </c:catAx>
      <c:valAx>
        <c:axId val="92003712"/>
        <c:scaling>
          <c:orientation val="minMax"/>
          <c:min val="90000"/>
        </c:scaling>
        <c:axPos val="l"/>
        <c:majorGridlines/>
        <c:numFmt formatCode="#,##0" sourceLinked="0"/>
        <c:tickLblPos val="nextTo"/>
        <c:txPr>
          <a:bodyPr/>
          <a:lstStyle/>
          <a:p>
            <a:pPr>
              <a:defRPr sz="1400" b="1"/>
            </a:pPr>
            <a:endParaRPr lang="fr-FR"/>
          </a:p>
        </c:txPr>
        <c:crossAx val="9200217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33947106610793476"/>
          <c:y val="0.15928674999541184"/>
          <c:w val="0.38114760604177567"/>
          <c:h val="0.11266119707064617"/>
        </c:manualLayout>
      </c:layout>
      <c:txPr>
        <a:bodyPr/>
        <a:lstStyle/>
        <a:p>
          <a:pPr>
            <a:defRPr sz="1400" b="1"/>
          </a:pPr>
          <a:endParaRPr lang="fr-FR"/>
        </a:p>
      </c:txPr>
    </c:legend>
    <c:plotVisOnly val="1"/>
    <c:dispBlanksAs val="gap"/>
  </c:chart>
  <c:txPr>
    <a:bodyPr/>
    <a:lstStyle/>
    <a:p>
      <a:pPr>
        <a:defRPr sz="1200"/>
      </a:pPr>
      <a:endParaRPr lang="fr-FR"/>
    </a:p>
  </c:txPr>
  <c:externalData r:id="rId1"/>
  <c:userShapes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fr-FR"/>
  <c:style val="26"/>
  <c:chart>
    <c:plotArea>
      <c:layout>
        <c:manualLayout>
          <c:layoutTarget val="inner"/>
          <c:xMode val="edge"/>
          <c:yMode val="edge"/>
          <c:x val="0.20648179847084341"/>
          <c:y val="0.3183957612775053"/>
          <c:w val="0.73463804580770387"/>
          <c:h val="0.47923124095469383"/>
        </c:manualLayout>
      </c:layout>
      <c:barChart>
        <c:barDir val="col"/>
        <c:grouping val="clustered"/>
        <c:ser>
          <c:idx val="0"/>
          <c:order val="0"/>
          <c:tx>
            <c:v>2009</c:v>
          </c:tx>
          <c:cat>
            <c:strRef>
              <c:f>'Enlèvement des bennes'!$A$6:$A$10</c:f>
              <c:strCache>
                <c:ptCount val="5"/>
                <c:pt idx="0">
                  <c:v>Janvier</c:v>
                </c:pt>
                <c:pt idx="1">
                  <c:v>Février</c:v>
                </c:pt>
                <c:pt idx="2">
                  <c:v>Mars</c:v>
                </c:pt>
                <c:pt idx="3">
                  <c:v>Avril</c:v>
                </c:pt>
                <c:pt idx="4">
                  <c:v>Mai</c:v>
                </c:pt>
              </c:strCache>
            </c:strRef>
          </c:cat>
          <c:val>
            <c:numRef>
              <c:f>'Enlèvement des bennes'!$B$6:$B$10</c:f>
              <c:numCache>
                <c:formatCode>#,##0.00</c:formatCode>
                <c:ptCount val="5"/>
                <c:pt idx="0">
                  <c:v>11949.88</c:v>
                </c:pt>
                <c:pt idx="1">
                  <c:v>10906.84</c:v>
                </c:pt>
                <c:pt idx="2">
                  <c:v>11803.4</c:v>
                </c:pt>
                <c:pt idx="3">
                  <c:v>11243.93</c:v>
                </c:pt>
                <c:pt idx="4">
                  <c:v>10441.469999999968</c:v>
                </c:pt>
              </c:numCache>
            </c:numRef>
          </c:val>
        </c:ser>
        <c:ser>
          <c:idx val="1"/>
          <c:order val="1"/>
          <c:tx>
            <c:v>2010</c:v>
          </c:tx>
          <c:cat>
            <c:strRef>
              <c:f>'Enlèvement des bennes'!$A$6:$A$10</c:f>
              <c:strCache>
                <c:ptCount val="5"/>
                <c:pt idx="0">
                  <c:v>Janvier</c:v>
                </c:pt>
                <c:pt idx="1">
                  <c:v>Février</c:v>
                </c:pt>
                <c:pt idx="2">
                  <c:v>Mars</c:v>
                </c:pt>
                <c:pt idx="3">
                  <c:v>Avril</c:v>
                </c:pt>
                <c:pt idx="4">
                  <c:v>Mai</c:v>
                </c:pt>
              </c:strCache>
            </c:strRef>
          </c:cat>
          <c:val>
            <c:numRef>
              <c:f>'Enlèvement des bennes'!$C$6:$C$10</c:f>
              <c:numCache>
                <c:formatCode>#,##0.00</c:formatCode>
                <c:ptCount val="5"/>
                <c:pt idx="0">
                  <c:v>10581.97</c:v>
                </c:pt>
                <c:pt idx="1">
                  <c:v>11154.73000000001</c:v>
                </c:pt>
                <c:pt idx="2">
                  <c:v>12549.07</c:v>
                </c:pt>
                <c:pt idx="3">
                  <c:v>12007.39</c:v>
                </c:pt>
                <c:pt idx="4">
                  <c:v>10560.6</c:v>
                </c:pt>
              </c:numCache>
            </c:numRef>
          </c:val>
        </c:ser>
        <c:axId val="41667200"/>
        <c:axId val="41673088"/>
      </c:barChart>
      <c:catAx>
        <c:axId val="41667200"/>
        <c:scaling>
          <c:orientation val="minMax"/>
        </c:scaling>
        <c:axPos val="b"/>
        <c:numFmt formatCode="General" sourceLinked="1"/>
        <c:tickLblPos val="nextTo"/>
        <c:crossAx val="41673088"/>
        <c:crosses val="autoZero"/>
        <c:auto val="1"/>
        <c:lblAlgn val="ctr"/>
        <c:lblOffset val="100"/>
      </c:catAx>
      <c:valAx>
        <c:axId val="41673088"/>
        <c:scaling>
          <c:orientation val="minMax"/>
          <c:max val="14000"/>
          <c:min val="7000"/>
        </c:scaling>
        <c:axPos val="l"/>
        <c:majorGridlines/>
        <c:numFmt formatCode="#,##0" sourceLinked="0"/>
        <c:tickLblPos val="nextTo"/>
        <c:crossAx val="41667200"/>
        <c:crosses val="autoZero"/>
        <c:crossBetween val="between"/>
        <c:majorUnit val="1000"/>
      </c:valAx>
    </c:plotArea>
    <c:legend>
      <c:legendPos val="r"/>
      <c:layout>
        <c:manualLayout>
          <c:xMode val="edge"/>
          <c:yMode val="edge"/>
          <c:x val="0.3341364426633372"/>
          <c:y val="0.16926533715995823"/>
          <c:w val="0.3998789026052067"/>
          <c:h val="0.11318272131871369"/>
        </c:manualLayout>
      </c:layout>
    </c:legend>
    <c:plotVisOnly val="1"/>
    <c:dispBlanksAs val="gap"/>
  </c:chart>
  <c:txPr>
    <a:bodyPr/>
    <a:lstStyle/>
    <a:p>
      <a:pPr>
        <a:defRPr sz="1400" b="1"/>
      </a:pPr>
      <a:endParaRPr lang="fr-FR"/>
    </a:p>
  </c:txPr>
  <c:externalData r:id="rId1"/>
  <c:userShapes r:id="rId2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style val="26"/>
  <c:chart>
    <c:plotArea>
      <c:layout>
        <c:manualLayout>
          <c:layoutTarget val="inner"/>
          <c:xMode val="edge"/>
          <c:yMode val="edge"/>
          <c:x val="0.20648179847084341"/>
          <c:y val="0.31839576127750552"/>
          <c:w val="0.72479430264170708"/>
          <c:h val="0.47923124095469383"/>
        </c:manualLayout>
      </c:layout>
      <c:barChart>
        <c:barDir val="col"/>
        <c:grouping val="clustered"/>
        <c:ser>
          <c:idx val="0"/>
          <c:order val="0"/>
          <c:tx>
            <c:v>2009</c:v>
          </c:tx>
          <c:cat>
            <c:strRef>
              <c:f>'Enlèvement des bennes'!$A$6:$A$10</c:f>
              <c:strCache>
                <c:ptCount val="5"/>
                <c:pt idx="0">
                  <c:v>Janvier</c:v>
                </c:pt>
                <c:pt idx="1">
                  <c:v>Février</c:v>
                </c:pt>
                <c:pt idx="2">
                  <c:v>Mars</c:v>
                </c:pt>
                <c:pt idx="3">
                  <c:v>Avril</c:v>
                </c:pt>
                <c:pt idx="4">
                  <c:v>Mai</c:v>
                </c:pt>
              </c:strCache>
            </c:strRef>
          </c:cat>
          <c:val>
            <c:numRef>
              <c:f>'Enlèvement des bennes'!$D$6:$D$10</c:f>
              <c:numCache>
                <c:formatCode>#,##0.00</c:formatCode>
                <c:ptCount val="5"/>
                <c:pt idx="0">
                  <c:v>10111.44</c:v>
                </c:pt>
                <c:pt idx="1">
                  <c:v>9089.0400000000009</c:v>
                </c:pt>
                <c:pt idx="2">
                  <c:v>9533.52</c:v>
                </c:pt>
                <c:pt idx="3">
                  <c:v>9894.66</c:v>
                </c:pt>
                <c:pt idx="4">
                  <c:v>8625.56</c:v>
                </c:pt>
              </c:numCache>
            </c:numRef>
          </c:val>
        </c:ser>
        <c:ser>
          <c:idx val="1"/>
          <c:order val="1"/>
          <c:tx>
            <c:v>2010</c:v>
          </c:tx>
          <c:cat>
            <c:strRef>
              <c:f>'Enlèvement des bennes'!$A$6:$A$10</c:f>
              <c:strCache>
                <c:ptCount val="5"/>
                <c:pt idx="0">
                  <c:v>Janvier</c:v>
                </c:pt>
                <c:pt idx="1">
                  <c:v>Février</c:v>
                </c:pt>
                <c:pt idx="2">
                  <c:v>Mars</c:v>
                </c:pt>
                <c:pt idx="3">
                  <c:v>Avril</c:v>
                </c:pt>
                <c:pt idx="4">
                  <c:v>Mai</c:v>
                </c:pt>
              </c:strCache>
            </c:strRef>
          </c:cat>
          <c:val>
            <c:numRef>
              <c:f>'Enlèvement des bennes'!$E$6:$E$10</c:f>
              <c:numCache>
                <c:formatCode>#,##0.00</c:formatCode>
                <c:ptCount val="5"/>
                <c:pt idx="0">
                  <c:v>8741.6200000000008</c:v>
                </c:pt>
                <c:pt idx="1">
                  <c:v>9295.6</c:v>
                </c:pt>
                <c:pt idx="2">
                  <c:v>10225.17</c:v>
                </c:pt>
                <c:pt idx="3">
                  <c:v>10594.75</c:v>
                </c:pt>
                <c:pt idx="4">
                  <c:v>8662.07</c:v>
                </c:pt>
              </c:numCache>
            </c:numRef>
          </c:val>
        </c:ser>
        <c:axId val="41689472"/>
        <c:axId val="41691008"/>
      </c:barChart>
      <c:catAx>
        <c:axId val="41689472"/>
        <c:scaling>
          <c:orientation val="minMax"/>
        </c:scaling>
        <c:axPos val="b"/>
        <c:numFmt formatCode="General" sourceLinked="1"/>
        <c:tickLblPos val="nextTo"/>
        <c:crossAx val="41691008"/>
        <c:crosses val="autoZero"/>
        <c:auto val="1"/>
        <c:lblAlgn val="ctr"/>
        <c:lblOffset val="100"/>
      </c:catAx>
      <c:valAx>
        <c:axId val="41691008"/>
        <c:scaling>
          <c:orientation val="minMax"/>
          <c:max val="11000"/>
          <c:min val="7000"/>
        </c:scaling>
        <c:axPos val="l"/>
        <c:majorGridlines/>
        <c:numFmt formatCode="#,##0" sourceLinked="0"/>
        <c:tickLblPos val="nextTo"/>
        <c:crossAx val="41689472"/>
        <c:crosses val="autoZero"/>
        <c:crossBetween val="between"/>
        <c:majorUnit val="1000"/>
      </c:valAx>
    </c:plotArea>
    <c:legend>
      <c:legendPos val="r"/>
      <c:layout>
        <c:manualLayout>
          <c:xMode val="edge"/>
          <c:yMode val="edge"/>
          <c:x val="0.31026602493102684"/>
          <c:y val="0.15057374837491108"/>
          <c:w val="0.3998789026052067"/>
          <c:h val="0.11318272131871369"/>
        </c:manualLayout>
      </c:layout>
    </c:legend>
    <c:plotVisOnly val="1"/>
    <c:dispBlanksAs val="gap"/>
  </c:chart>
  <c:txPr>
    <a:bodyPr/>
    <a:lstStyle/>
    <a:p>
      <a:pPr>
        <a:defRPr sz="1400" b="1"/>
      </a:pPr>
      <a:endParaRPr lang="fr-FR"/>
    </a:p>
  </c:txPr>
  <c:externalData r:id="rId1"/>
  <c:userShapes r:id="rId2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fr-FR"/>
  <c:style val="26"/>
  <c:chart>
    <c:plotArea>
      <c:layout>
        <c:manualLayout>
          <c:layoutTarget val="inner"/>
          <c:xMode val="edge"/>
          <c:yMode val="edge"/>
          <c:x val="0.15411341678804893"/>
          <c:y val="0.26887612732618948"/>
          <c:w val="0.78466447944007178"/>
          <c:h val="0.54246798097605875"/>
        </c:manualLayout>
      </c:layout>
      <c:barChart>
        <c:barDir val="col"/>
        <c:grouping val="clustered"/>
        <c:ser>
          <c:idx val="0"/>
          <c:order val="0"/>
          <c:tx>
            <c:v>2009</c:v>
          </c:tx>
          <c:cat>
            <c:strRef>
              <c:f>'ENCOMBRANT-BOIS'!$A$8:$A$12</c:f>
              <c:strCache>
                <c:ptCount val="5"/>
                <c:pt idx="0">
                  <c:v>Janvier</c:v>
                </c:pt>
                <c:pt idx="1">
                  <c:v>Février</c:v>
                </c:pt>
                <c:pt idx="2">
                  <c:v>Mars</c:v>
                </c:pt>
                <c:pt idx="3">
                  <c:v>Avril</c:v>
                </c:pt>
                <c:pt idx="4">
                  <c:v>Mai</c:v>
                </c:pt>
              </c:strCache>
            </c:strRef>
          </c:cat>
          <c:val>
            <c:numRef>
              <c:f>'ENCOMBRANT-BOIS'!$B$8:$B$12</c:f>
              <c:numCache>
                <c:formatCode>0.00</c:formatCode>
                <c:ptCount val="5"/>
                <c:pt idx="0">
                  <c:v>55.92</c:v>
                </c:pt>
                <c:pt idx="1">
                  <c:v>57.08</c:v>
                </c:pt>
                <c:pt idx="2">
                  <c:v>77.36999999999999</c:v>
                </c:pt>
                <c:pt idx="3">
                  <c:v>94.11999999999999</c:v>
                </c:pt>
                <c:pt idx="4">
                  <c:v>52.98</c:v>
                </c:pt>
              </c:numCache>
            </c:numRef>
          </c:val>
        </c:ser>
        <c:ser>
          <c:idx val="1"/>
          <c:order val="1"/>
          <c:tx>
            <c:v>2010</c:v>
          </c:tx>
          <c:cat>
            <c:strRef>
              <c:f>'ENCOMBRANT-BOIS'!$A$8:$A$12</c:f>
              <c:strCache>
                <c:ptCount val="5"/>
                <c:pt idx="0">
                  <c:v>Janvier</c:v>
                </c:pt>
                <c:pt idx="1">
                  <c:v>Février</c:v>
                </c:pt>
                <c:pt idx="2">
                  <c:v>Mars</c:v>
                </c:pt>
                <c:pt idx="3">
                  <c:v>Avril</c:v>
                </c:pt>
                <c:pt idx="4">
                  <c:v>Mai</c:v>
                </c:pt>
              </c:strCache>
            </c:strRef>
          </c:cat>
          <c:val>
            <c:numRef>
              <c:f>'ENCOMBRANT-BOIS'!$C$8:$C$12</c:f>
              <c:numCache>
                <c:formatCode>0.00</c:formatCode>
                <c:ptCount val="5"/>
                <c:pt idx="0">
                  <c:v>34.020000000000003</c:v>
                </c:pt>
                <c:pt idx="1">
                  <c:v>68.14</c:v>
                </c:pt>
                <c:pt idx="2">
                  <c:v>109.61999999999999</c:v>
                </c:pt>
                <c:pt idx="3">
                  <c:v>108.32</c:v>
                </c:pt>
                <c:pt idx="4">
                  <c:v>81</c:v>
                </c:pt>
              </c:numCache>
            </c:numRef>
          </c:val>
        </c:ser>
        <c:axId val="58890880"/>
        <c:axId val="58913152"/>
      </c:barChart>
      <c:catAx>
        <c:axId val="58890880"/>
        <c:scaling>
          <c:orientation val="minMax"/>
        </c:scaling>
        <c:axPos val="b"/>
        <c:numFmt formatCode="General" sourceLinked="1"/>
        <c:tickLblPos val="nextTo"/>
        <c:crossAx val="58913152"/>
        <c:crosses val="autoZero"/>
        <c:auto val="1"/>
        <c:lblAlgn val="ctr"/>
        <c:lblOffset val="100"/>
      </c:catAx>
      <c:valAx>
        <c:axId val="58913152"/>
        <c:scaling>
          <c:orientation val="minMax"/>
        </c:scaling>
        <c:axPos val="l"/>
        <c:majorGridlines/>
        <c:numFmt formatCode="#,##0" sourceLinked="0"/>
        <c:tickLblPos val="nextTo"/>
        <c:crossAx val="5889088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2866328494048368"/>
          <c:y val="0.16007189753655218"/>
          <c:w val="0.47723630000795358"/>
          <c:h val="9.9513620958790225E-2"/>
        </c:manualLayout>
      </c:layout>
    </c:legend>
    <c:plotVisOnly val="1"/>
    <c:dispBlanksAs val="gap"/>
  </c:chart>
  <c:txPr>
    <a:bodyPr/>
    <a:lstStyle/>
    <a:p>
      <a:pPr>
        <a:defRPr sz="1400" b="1"/>
      </a:pPr>
      <a:endParaRPr lang="fr-FR"/>
    </a:p>
  </c:txPr>
  <c:externalData r:id="rId1"/>
  <c:userShapes r:id="rId2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style val="26"/>
  <c:chart>
    <c:plotArea>
      <c:layout>
        <c:manualLayout>
          <c:layoutTarget val="inner"/>
          <c:xMode val="edge"/>
          <c:yMode val="edge"/>
          <c:x val="0.15411341678804893"/>
          <c:y val="0.26887612732618948"/>
          <c:w val="0.78466447944007223"/>
          <c:h val="0.54246798097605775"/>
        </c:manualLayout>
      </c:layout>
      <c:barChart>
        <c:barDir val="col"/>
        <c:grouping val="clustered"/>
        <c:ser>
          <c:idx val="0"/>
          <c:order val="0"/>
          <c:tx>
            <c:v>2009</c:v>
          </c:tx>
          <c:cat>
            <c:strRef>
              <c:f>'ENCOMBRANT-BOIS'!$A$8:$A$12</c:f>
              <c:strCache>
                <c:ptCount val="5"/>
                <c:pt idx="0">
                  <c:v>Janvier</c:v>
                </c:pt>
                <c:pt idx="1">
                  <c:v>Février</c:v>
                </c:pt>
                <c:pt idx="2">
                  <c:v>Mars</c:v>
                </c:pt>
                <c:pt idx="3">
                  <c:v>Avril</c:v>
                </c:pt>
                <c:pt idx="4">
                  <c:v>Mai</c:v>
                </c:pt>
              </c:strCache>
            </c:strRef>
          </c:cat>
          <c:val>
            <c:numRef>
              <c:f>'ENCOMBRANT-BOIS'!$B$8:$B$12</c:f>
              <c:numCache>
                <c:formatCode>0.00</c:formatCode>
                <c:ptCount val="5"/>
                <c:pt idx="0">
                  <c:v>55.92</c:v>
                </c:pt>
                <c:pt idx="1">
                  <c:v>57.08</c:v>
                </c:pt>
                <c:pt idx="2">
                  <c:v>77.36999999999999</c:v>
                </c:pt>
                <c:pt idx="3">
                  <c:v>94.11999999999999</c:v>
                </c:pt>
                <c:pt idx="4">
                  <c:v>52.98</c:v>
                </c:pt>
              </c:numCache>
            </c:numRef>
          </c:val>
        </c:ser>
        <c:ser>
          <c:idx val="1"/>
          <c:order val="1"/>
          <c:tx>
            <c:v>2010</c:v>
          </c:tx>
          <c:cat>
            <c:strRef>
              <c:f>'ENCOMBRANT-BOIS'!$A$8:$A$12</c:f>
              <c:strCache>
                <c:ptCount val="5"/>
                <c:pt idx="0">
                  <c:v>Janvier</c:v>
                </c:pt>
                <c:pt idx="1">
                  <c:v>Février</c:v>
                </c:pt>
                <c:pt idx="2">
                  <c:v>Mars</c:v>
                </c:pt>
                <c:pt idx="3">
                  <c:v>Avril</c:v>
                </c:pt>
                <c:pt idx="4">
                  <c:v>Mai</c:v>
                </c:pt>
              </c:strCache>
            </c:strRef>
          </c:cat>
          <c:val>
            <c:numRef>
              <c:f>'ENCOMBRANT-BOIS'!$C$8:$C$12</c:f>
              <c:numCache>
                <c:formatCode>0.00</c:formatCode>
                <c:ptCount val="5"/>
                <c:pt idx="0">
                  <c:v>34.020000000000003</c:v>
                </c:pt>
                <c:pt idx="1">
                  <c:v>68.14</c:v>
                </c:pt>
                <c:pt idx="2">
                  <c:v>109.61999999999999</c:v>
                </c:pt>
                <c:pt idx="3">
                  <c:v>108.32</c:v>
                </c:pt>
                <c:pt idx="4">
                  <c:v>81</c:v>
                </c:pt>
              </c:numCache>
            </c:numRef>
          </c:val>
        </c:ser>
        <c:axId val="58929536"/>
        <c:axId val="58931072"/>
      </c:barChart>
      <c:catAx>
        <c:axId val="58929536"/>
        <c:scaling>
          <c:orientation val="minMax"/>
        </c:scaling>
        <c:axPos val="b"/>
        <c:numFmt formatCode="General" sourceLinked="1"/>
        <c:tickLblPos val="nextTo"/>
        <c:crossAx val="58931072"/>
        <c:crosses val="autoZero"/>
        <c:auto val="1"/>
        <c:lblAlgn val="ctr"/>
        <c:lblOffset val="100"/>
      </c:catAx>
      <c:valAx>
        <c:axId val="58931072"/>
        <c:scaling>
          <c:orientation val="minMax"/>
        </c:scaling>
        <c:axPos val="l"/>
        <c:majorGridlines/>
        <c:numFmt formatCode="#,##0" sourceLinked="0"/>
        <c:tickLblPos val="nextTo"/>
        <c:crossAx val="5892953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30471165628591201"/>
          <c:y val="0.15501406445928126"/>
          <c:w val="0.46791786697394677"/>
          <c:h val="0.10590486779639315"/>
        </c:manualLayout>
      </c:layout>
    </c:legend>
    <c:plotVisOnly val="1"/>
    <c:dispBlanksAs val="gap"/>
  </c:chart>
  <c:txPr>
    <a:bodyPr/>
    <a:lstStyle/>
    <a:p>
      <a:pPr>
        <a:defRPr sz="1400" b="1"/>
      </a:pPr>
      <a:endParaRPr lang="fr-FR"/>
    </a:p>
  </c:txPr>
  <c:externalData r:id="rId1"/>
  <c:userShapes r:id="rId2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fr-FR"/>
  <c:style val="26"/>
  <c:chart>
    <c:plotArea>
      <c:layout>
        <c:manualLayout>
          <c:layoutTarget val="inner"/>
          <c:xMode val="edge"/>
          <c:yMode val="edge"/>
          <c:x val="0.15839640543547115"/>
          <c:y val="0.25261143639096395"/>
          <c:w val="0.82430314960629858"/>
          <c:h val="0.53294728783902023"/>
        </c:manualLayout>
      </c:layout>
      <c:barChart>
        <c:barDir val="col"/>
        <c:grouping val="clustered"/>
        <c:ser>
          <c:idx val="0"/>
          <c:order val="0"/>
          <c:tx>
            <c:v>2009</c:v>
          </c:tx>
          <c:cat>
            <c:strRef>
              <c:f>'ENCOMBRANT-BOIS'!$A$8:$A$12</c:f>
              <c:strCache>
                <c:ptCount val="5"/>
                <c:pt idx="0">
                  <c:v>Janvier</c:v>
                </c:pt>
                <c:pt idx="1">
                  <c:v>Février</c:v>
                </c:pt>
                <c:pt idx="2">
                  <c:v>Mars</c:v>
                </c:pt>
                <c:pt idx="3">
                  <c:v>Avril</c:v>
                </c:pt>
                <c:pt idx="4">
                  <c:v>Mai</c:v>
                </c:pt>
              </c:strCache>
            </c:strRef>
          </c:cat>
          <c:val>
            <c:numRef>
              <c:f>'ENCOMBRANT-BOIS'!$P$8:$P$12</c:f>
              <c:numCache>
                <c:formatCode>#,##0.00</c:formatCode>
                <c:ptCount val="5"/>
                <c:pt idx="0">
                  <c:v>8108.73</c:v>
                </c:pt>
                <c:pt idx="1">
                  <c:v>11079.4</c:v>
                </c:pt>
                <c:pt idx="2">
                  <c:v>12659.05</c:v>
                </c:pt>
                <c:pt idx="3">
                  <c:v>16212.02</c:v>
                </c:pt>
                <c:pt idx="4">
                  <c:v>13112.64000000001</c:v>
                </c:pt>
              </c:numCache>
            </c:numRef>
          </c:val>
        </c:ser>
        <c:ser>
          <c:idx val="1"/>
          <c:order val="1"/>
          <c:tx>
            <c:v>2010</c:v>
          </c:tx>
          <c:cat>
            <c:strRef>
              <c:f>'ENCOMBRANT-BOIS'!$A$8:$A$12</c:f>
              <c:strCache>
                <c:ptCount val="5"/>
                <c:pt idx="0">
                  <c:v>Janvier</c:v>
                </c:pt>
                <c:pt idx="1">
                  <c:v>Février</c:v>
                </c:pt>
                <c:pt idx="2">
                  <c:v>Mars</c:v>
                </c:pt>
                <c:pt idx="3">
                  <c:v>Avril</c:v>
                </c:pt>
                <c:pt idx="4">
                  <c:v>Mai</c:v>
                </c:pt>
              </c:strCache>
            </c:strRef>
          </c:cat>
          <c:val>
            <c:numRef>
              <c:f>'ENCOMBRANT-BOIS'!$Q$8:$Q$12</c:f>
              <c:numCache>
                <c:formatCode>#,##0.00</c:formatCode>
                <c:ptCount val="5"/>
                <c:pt idx="0">
                  <c:v>11418.52</c:v>
                </c:pt>
                <c:pt idx="1">
                  <c:v>11911.92</c:v>
                </c:pt>
                <c:pt idx="2">
                  <c:v>16830.330000000002</c:v>
                </c:pt>
                <c:pt idx="3">
                  <c:v>16739.77</c:v>
                </c:pt>
                <c:pt idx="4">
                  <c:v>11429.449999999983</c:v>
                </c:pt>
              </c:numCache>
            </c:numRef>
          </c:val>
        </c:ser>
        <c:axId val="59222656"/>
        <c:axId val="59228544"/>
      </c:barChart>
      <c:catAx>
        <c:axId val="59222656"/>
        <c:scaling>
          <c:orientation val="minMax"/>
        </c:scaling>
        <c:axPos val="b"/>
        <c:numFmt formatCode="General" sourceLinked="1"/>
        <c:tickLblPos val="nextTo"/>
        <c:crossAx val="59228544"/>
        <c:crosses val="autoZero"/>
        <c:auto val="1"/>
        <c:lblAlgn val="ctr"/>
        <c:lblOffset val="100"/>
      </c:catAx>
      <c:valAx>
        <c:axId val="59228544"/>
        <c:scaling>
          <c:orientation val="minMax"/>
          <c:min val="7500"/>
        </c:scaling>
        <c:axPos val="l"/>
        <c:majorGridlines/>
        <c:numFmt formatCode="#,##0" sourceLinked="0"/>
        <c:tickLblPos val="nextTo"/>
        <c:crossAx val="5922265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22712525964929231"/>
          <c:y val="0.14491203984117457"/>
          <c:w val="0.58820250229457505"/>
          <c:h val="9.4019785988290028E-2"/>
        </c:manualLayout>
      </c:layout>
    </c:legend>
    <c:plotVisOnly val="1"/>
    <c:dispBlanksAs val="zero"/>
  </c:chart>
  <c:txPr>
    <a:bodyPr/>
    <a:lstStyle/>
    <a:p>
      <a:pPr>
        <a:defRPr sz="1400" b="1"/>
      </a:pPr>
      <a:endParaRPr lang="fr-FR"/>
    </a:p>
  </c:txPr>
  <c:externalData r:id="rId1"/>
  <c:userShapes r:id="rId2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style val="26"/>
  <c:chart>
    <c:plotArea>
      <c:layout>
        <c:manualLayout>
          <c:layoutTarget val="inner"/>
          <c:xMode val="edge"/>
          <c:yMode val="edge"/>
          <c:x val="0.15411341678804893"/>
          <c:y val="0.26887612732618948"/>
          <c:w val="0.78466447944007245"/>
          <c:h val="0.5424679809760572"/>
        </c:manualLayout>
      </c:layout>
      <c:barChart>
        <c:barDir val="col"/>
        <c:grouping val="clustered"/>
        <c:ser>
          <c:idx val="0"/>
          <c:order val="0"/>
          <c:tx>
            <c:v>2009</c:v>
          </c:tx>
          <c:cat>
            <c:strRef>
              <c:f>'ENCOMBRANT-BOIS'!$A$8:$A$12</c:f>
              <c:strCache>
                <c:ptCount val="5"/>
                <c:pt idx="0">
                  <c:v>Janvier</c:v>
                </c:pt>
                <c:pt idx="1">
                  <c:v>Février</c:v>
                </c:pt>
                <c:pt idx="2">
                  <c:v>Mars</c:v>
                </c:pt>
                <c:pt idx="3">
                  <c:v>Avril</c:v>
                </c:pt>
                <c:pt idx="4">
                  <c:v>Mai</c:v>
                </c:pt>
              </c:strCache>
            </c:strRef>
          </c:cat>
          <c:val>
            <c:numRef>
              <c:f>'ENCOMBRANT-BOIS'!$M$8:$M$12</c:f>
              <c:numCache>
                <c:formatCode>0.00</c:formatCode>
                <c:ptCount val="5"/>
                <c:pt idx="0">
                  <c:v>128.1</c:v>
                </c:pt>
                <c:pt idx="1">
                  <c:v>175.03</c:v>
                </c:pt>
                <c:pt idx="2">
                  <c:v>162.15</c:v>
                </c:pt>
                <c:pt idx="3">
                  <c:v>207.66</c:v>
                </c:pt>
                <c:pt idx="4">
                  <c:v>167.96</c:v>
                </c:pt>
              </c:numCache>
            </c:numRef>
          </c:val>
        </c:ser>
        <c:ser>
          <c:idx val="1"/>
          <c:order val="1"/>
          <c:tx>
            <c:v>2010</c:v>
          </c:tx>
          <c:cat>
            <c:strRef>
              <c:f>'ENCOMBRANT-BOIS'!$A$8:$A$12</c:f>
              <c:strCache>
                <c:ptCount val="5"/>
                <c:pt idx="0">
                  <c:v>Janvier</c:v>
                </c:pt>
                <c:pt idx="1">
                  <c:v>Février</c:v>
                </c:pt>
                <c:pt idx="2">
                  <c:v>Mars</c:v>
                </c:pt>
                <c:pt idx="3">
                  <c:v>Avril</c:v>
                </c:pt>
                <c:pt idx="4">
                  <c:v>Mai</c:v>
                </c:pt>
              </c:strCache>
            </c:strRef>
          </c:cat>
          <c:val>
            <c:numRef>
              <c:f>'ENCOMBRANT-BOIS'!$N$8:$N$12</c:f>
              <c:numCache>
                <c:formatCode>0.00</c:formatCode>
                <c:ptCount val="5"/>
                <c:pt idx="0">
                  <c:v>146.26</c:v>
                </c:pt>
                <c:pt idx="1">
                  <c:v>152.58000000000001</c:v>
                </c:pt>
                <c:pt idx="2">
                  <c:v>215.58</c:v>
                </c:pt>
                <c:pt idx="3">
                  <c:v>214.42000000000004</c:v>
                </c:pt>
                <c:pt idx="4">
                  <c:v>146.4</c:v>
                </c:pt>
              </c:numCache>
            </c:numRef>
          </c:val>
        </c:ser>
        <c:axId val="59404672"/>
        <c:axId val="59406208"/>
      </c:barChart>
      <c:catAx>
        <c:axId val="59404672"/>
        <c:scaling>
          <c:orientation val="minMax"/>
        </c:scaling>
        <c:axPos val="b"/>
        <c:numFmt formatCode="General" sourceLinked="1"/>
        <c:tickLblPos val="nextTo"/>
        <c:crossAx val="59406208"/>
        <c:crosses val="autoZero"/>
        <c:auto val="1"/>
        <c:lblAlgn val="ctr"/>
        <c:lblOffset val="100"/>
      </c:catAx>
      <c:valAx>
        <c:axId val="59406208"/>
        <c:scaling>
          <c:orientation val="minMax"/>
        </c:scaling>
        <c:axPos val="l"/>
        <c:majorGridlines/>
        <c:numFmt formatCode="#,##0" sourceLinked="0"/>
        <c:tickLblPos val="nextTo"/>
        <c:crossAx val="5940467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31074606299212598"/>
          <c:y val="0.15338704401080336"/>
          <c:w val="0.44377974628171474"/>
          <c:h val="0.10328456768990833"/>
        </c:manualLayout>
      </c:layout>
    </c:legend>
    <c:plotVisOnly val="1"/>
    <c:dispBlanksAs val="gap"/>
  </c:chart>
  <c:txPr>
    <a:bodyPr/>
    <a:lstStyle/>
    <a:p>
      <a:pPr>
        <a:defRPr sz="1400" b="1"/>
      </a:pPr>
      <a:endParaRPr lang="fr-FR"/>
    </a:p>
  </c:txPr>
  <c:externalData r:id="rId1"/>
  <c:userShapes r:id="rId2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style val="26"/>
  <c:chart>
    <c:plotArea>
      <c:layout>
        <c:manualLayout>
          <c:layoutTarget val="inner"/>
          <c:xMode val="edge"/>
          <c:yMode val="edge"/>
          <c:x val="0.10417085535540956"/>
          <c:y val="0.26887591637252317"/>
          <c:w val="0.88516132743681009"/>
          <c:h val="0.54246798097605742"/>
        </c:manualLayout>
      </c:layout>
      <c:barChart>
        <c:barDir val="col"/>
        <c:grouping val="clustered"/>
        <c:ser>
          <c:idx val="0"/>
          <c:order val="0"/>
          <c:tx>
            <c:v>2009</c:v>
          </c:tx>
          <c:cat>
            <c:strRef>
              <c:f>'ENCOMBRANT-BOIS'!$P$34:$P$38</c:f>
              <c:strCache>
                <c:ptCount val="5"/>
                <c:pt idx="0">
                  <c:v>Janvier</c:v>
                </c:pt>
                <c:pt idx="1">
                  <c:v>Février</c:v>
                </c:pt>
                <c:pt idx="2">
                  <c:v>Mars</c:v>
                </c:pt>
                <c:pt idx="3">
                  <c:v>Avril</c:v>
                </c:pt>
                <c:pt idx="4">
                  <c:v>Mai</c:v>
                </c:pt>
              </c:strCache>
            </c:strRef>
          </c:cat>
          <c:val>
            <c:numRef>
              <c:f>'ENCOMBRANT-BOIS'!$S$34:$S$38</c:f>
              <c:numCache>
                <c:formatCode>0.00</c:formatCode>
                <c:ptCount val="5"/>
                <c:pt idx="0">
                  <c:v>14.66</c:v>
                </c:pt>
                <c:pt idx="1">
                  <c:v>19.760000000000002</c:v>
                </c:pt>
                <c:pt idx="2">
                  <c:v>19.68</c:v>
                </c:pt>
                <c:pt idx="3">
                  <c:v>24.7</c:v>
                </c:pt>
                <c:pt idx="4">
                  <c:v>24.52</c:v>
                </c:pt>
              </c:numCache>
            </c:numRef>
          </c:val>
        </c:ser>
        <c:ser>
          <c:idx val="1"/>
          <c:order val="1"/>
          <c:tx>
            <c:v>2010</c:v>
          </c:tx>
          <c:cat>
            <c:strRef>
              <c:f>'ENCOMBRANT-BOIS'!$P$34:$P$38</c:f>
              <c:strCache>
                <c:ptCount val="5"/>
                <c:pt idx="0">
                  <c:v>Janvier</c:v>
                </c:pt>
                <c:pt idx="1">
                  <c:v>Février</c:v>
                </c:pt>
                <c:pt idx="2">
                  <c:v>Mars</c:v>
                </c:pt>
                <c:pt idx="3">
                  <c:v>Avril</c:v>
                </c:pt>
                <c:pt idx="4">
                  <c:v>Mai</c:v>
                </c:pt>
              </c:strCache>
            </c:strRef>
          </c:cat>
          <c:val>
            <c:numRef>
              <c:f>'ENCOMBRANT-BOIS'!$T$34:$T$38</c:f>
              <c:numCache>
                <c:formatCode>0.00</c:formatCode>
                <c:ptCount val="5"/>
                <c:pt idx="0">
                  <c:v>21.279999999999987</c:v>
                </c:pt>
                <c:pt idx="1">
                  <c:v>19.18</c:v>
                </c:pt>
                <c:pt idx="2">
                  <c:v>29.22</c:v>
                </c:pt>
                <c:pt idx="3">
                  <c:v>29.18</c:v>
                </c:pt>
                <c:pt idx="4">
                  <c:v>26.16</c:v>
                </c:pt>
              </c:numCache>
            </c:numRef>
          </c:val>
        </c:ser>
        <c:axId val="59334016"/>
        <c:axId val="59339904"/>
      </c:barChart>
      <c:catAx>
        <c:axId val="59334016"/>
        <c:scaling>
          <c:orientation val="minMax"/>
        </c:scaling>
        <c:axPos val="b"/>
        <c:numFmt formatCode="General" sourceLinked="1"/>
        <c:tickLblPos val="nextTo"/>
        <c:crossAx val="59339904"/>
        <c:crosses val="autoZero"/>
        <c:auto val="1"/>
        <c:lblAlgn val="ctr"/>
        <c:lblOffset val="100"/>
      </c:catAx>
      <c:valAx>
        <c:axId val="59339904"/>
        <c:scaling>
          <c:orientation val="minMax"/>
          <c:max val="40"/>
        </c:scaling>
        <c:axPos val="l"/>
        <c:majorGridlines/>
        <c:numFmt formatCode="#,##0" sourceLinked="0"/>
        <c:tickLblPos val="nextTo"/>
        <c:crossAx val="5933401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30471189731420711"/>
          <c:y val="0.14565752556792474"/>
          <c:w val="0.4772361126092115"/>
          <c:h val="0.1139279572812021"/>
        </c:manualLayout>
      </c:layout>
    </c:legend>
    <c:plotVisOnly val="1"/>
    <c:dispBlanksAs val="gap"/>
  </c:chart>
  <c:txPr>
    <a:bodyPr/>
    <a:lstStyle/>
    <a:p>
      <a:pPr>
        <a:defRPr sz="1400" b="1"/>
      </a:pPr>
      <a:endParaRPr lang="fr-FR"/>
    </a:p>
  </c:txPr>
  <c:externalData r:id="rId1"/>
  <c:userShapes r:id="rId2"/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fr-FR"/>
  <c:style val="26"/>
  <c:chart>
    <c:plotArea>
      <c:layout>
        <c:manualLayout>
          <c:layoutTarget val="inner"/>
          <c:xMode val="edge"/>
          <c:yMode val="edge"/>
          <c:x val="0.11147775132759559"/>
          <c:y val="0.26887612732618948"/>
          <c:w val="0.87416559848623576"/>
          <c:h val="0.54246798097605875"/>
        </c:manualLayout>
      </c:layout>
      <c:barChart>
        <c:barDir val="col"/>
        <c:grouping val="clustered"/>
        <c:ser>
          <c:idx val="0"/>
          <c:order val="0"/>
          <c:tx>
            <c:v>2009</c:v>
          </c:tx>
          <c:cat>
            <c:strRef>
              <c:f>'ENCOMBRANT-BOIS'!$P$34:$P$38</c:f>
              <c:strCache>
                <c:ptCount val="5"/>
                <c:pt idx="0">
                  <c:v>Janvier</c:v>
                </c:pt>
                <c:pt idx="1">
                  <c:v>Février</c:v>
                </c:pt>
                <c:pt idx="2">
                  <c:v>Mars</c:v>
                </c:pt>
                <c:pt idx="3">
                  <c:v>Avril</c:v>
                </c:pt>
                <c:pt idx="4">
                  <c:v>Mai</c:v>
                </c:pt>
              </c:strCache>
            </c:strRef>
          </c:cat>
          <c:val>
            <c:numRef>
              <c:f>'ENCOMBRANT-BOIS'!$Q$34:$Q$38</c:f>
              <c:numCache>
                <c:formatCode>0.00</c:formatCode>
                <c:ptCount val="5"/>
                <c:pt idx="0">
                  <c:v>15.34</c:v>
                </c:pt>
                <c:pt idx="1">
                  <c:v>32.800000000000004</c:v>
                </c:pt>
                <c:pt idx="2">
                  <c:v>32.260000000000012</c:v>
                </c:pt>
                <c:pt idx="3">
                  <c:v>21.04</c:v>
                </c:pt>
                <c:pt idx="4">
                  <c:v>35.24</c:v>
                </c:pt>
              </c:numCache>
            </c:numRef>
          </c:val>
        </c:ser>
        <c:ser>
          <c:idx val="1"/>
          <c:order val="1"/>
          <c:tx>
            <c:v>2010</c:v>
          </c:tx>
          <c:cat>
            <c:strRef>
              <c:f>'ENCOMBRANT-BOIS'!$P$34:$P$38</c:f>
              <c:strCache>
                <c:ptCount val="5"/>
                <c:pt idx="0">
                  <c:v>Janvier</c:v>
                </c:pt>
                <c:pt idx="1">
                  <c:v>Février</c:v>
                </c:pt>
                <c:pt idx="2">
                  <c:v>Mars</c:v>
                </c:pt>
                <c:pt idx="3">
                  <c:v>Avril</c:v>
                </c:pt>
                <c:pt idx="4">
                  <c:v>Mai</c:v>
                </c:pt>
              </c:strCache>
            </c:strRef>
          </c:cat>
          <c:val>
            <c:numRef>
              <c:f>'ENCOMBRANT-BOIS'!$R$34:$R$38</c:f>
              <c:numCache>
                <c:formatCode>0.00</c:formatCode>
                <c:ptCount val="5"/>
                <c:pt idx="0">
                  <c:v>19.36</c:v>
                </c:pt>
                <c:pt idx="1">
                  <c:v>17.32</c:v>
                </c:pt>
                <c:pt idx="2">
                  <c:v>22.52</c:v>
                </c:pt>
                <c:pt idx="3">
                  <c:v>31.54</c:v>
                </c:pt>
                <c:pt idx="4">
                  <c:v>21.16</c:v>
                </c:pt>
              </c:numCache>
            </c:numRef>
          </c:val>
        </c:ser>
        <c:axId val="62031360"/>
        <c:axId val="62032896"/>
      </c:barChart>
      <c:catAx>
        <c:axId val="62031360"/>
        <c:scaling>
          <c:orientation val="minMax"/>
        </c:scaling>
        <c:axPos val="b"/>
        <c:numFmt formatCode="General" sourceLinked="1"/>
        <c:tickLblPos val="nextTo"/>
        <c:txPr>
          <a:bodyPr rot="0" vert="horz"/>
          <a:lstStyle/>
          <a:p>
            <a:pPr>
              <a:defRPr/>
            </a:pPr>
            <a:endParaRPr lang="fr-FR"/>
          </a:p>
        </c:txPr>
        <c:crossAx val="62032896"/>
        <c:crosses val="autoZero"/>
        <c:auto val="1"/>
        <c:lblAlgn val="ctr"/>
        <c:lblOffset val="100"/>
      </c:catAx>
      <c:valAx>
        <c:axId val="62032896"/>
        <c:scaling>
          <c:orientation val="minMax"/>
          <c:max val="60"/>
          <c:min val="0"/>
        </c:scaling>
        <c:axPos val="l"/>
        <c:majorGridlines/>
        <c:numFmt formatCode="#,##0" sourceLinked="0"/>
        <c:tickLblPos val="nextTo"/>
        <c:txPr>
          <a:bodyPr rot="0" vert="horz"/>
          <a:lstStyle/>
          <a:p>
            <a:pPr>
              <a:defRPr/>
            </a:pPr>
            <a:endParaRPr lang="fr-FR"/>
          </a:p>
        </c:txPr>
        <c:crossAx val="6203136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30471189647805652"/>
          <c:y val="0.14565752556792474"/>
          <c:w val="0.47723615943355924"/>
          <c:h val="0.113927957281202"/>
        </c:manualLayout>
      </c:layout>
    </c:legend>
    <c:plotVisOnly val="1"/>
    <c:dispBlanksAs val="gap"/>
  </c:chart>
  <c:txPr>
    <a:bodyPr/>
    <a:lstStyle/>
    <a:p>
      <a:pPr>
        <a:defRPr sz="1400" b="1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fr-FR"/>
    </a:p>
  </c:txPr>
  <c:externalData r:id="rId1"/>
  <c:userShapes r:id="rId2"/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fr-FR"/>
  <c:style val="26"/>
  <c:chart>
    <c:plotArea>
      <c:layout>
        <c:manualLayout>
          <c:layoutTarget val="inner"/>
          <c:xMode val="edge"/>
          <c:yMode val="edge"/>
          <c:x val="0.11147775132759558"/>
          <c:y val="0.33784143361390251"/>
          <c:w val="0.84703381554050128"/>
          <c:h val="0.5224839351977536"/>
        </c:manualLayout>
      </c:layout>
      <c:barChart>
        <c:barDir val="col"/>
        <c:grouping val="clustered"/>
        <c:ser>
          <c:idx val="0"/>
          <c:order val="0"/>
          <c:tx>
            <c:v>2009</c:v>
          </c:tx>
          <c:cat>
            <c:strRef>
              <c:f>'ENCOMBRANT-BOIS'!$P$63:$P$67</c:f>
              <c:strCache>
                <c:ptCount val="5"/>
                <c:pt idx="0">
                  <c:v>Janvier</c:v>
                </c:pt>
                <c:pt idx="1">
                  <c:v>Février</c:v>
                </c:pt>
                <c:pt idx="2">
                  <c:v>Mars</c:v>
                </c:pt>
                <c:pt idx="3">
                  <c:v>Avril</c:v>
                </c:pt>
                <c:pt idx="4">
                  <c:v>Mai</c:v>
                </c:pt>
              </c:strCache>
            </c:strRef>
          </c:cat>
          <c:val>
            <c:numRef>
              <c:f>'ENCOMBRANT-BOIS'!$Q$63:$Q$67</c:f>
              <c:numCache>
                <c:formatCode>0.00</c:formatCode>
                <c:ptCount val="5"/>
                <c:pt idx="0">
                  <c:v>4.8599999999999985</c:v>
                </c:pt>
                <c:pt idx="1">
                  <c:v>4.26</c:v>
                </c:pt>
                <c:pt idx="2">
                  <c:v>8.82</c:v>
                </c:pt>
                <c:pt idx="3">
                  <c:v>6.42</c:v>
                </c:pt>
                <c:pt idx="4">
                  <c:v>5.9</c:v>
                </c:pt>
              </c:numCache>
            </c:numRef>
          </c:val>
        </c:ser>
        <c:ser>
          <c:idx val="1"/>
          <c:order val="1"/>
          <c:tx>
            <c:v>2010</c:v>
          </c:tx>
          <c:cat>
            <c:strRef>
              <c:f>'ENCOMBRANT-BOIS'!$P$63:$P$67</c:f>
              <c:strCache>
                <c:ptCount val="5"/>
                <c:pt idx="0">
                  <c:v>Janvier</c:v>
                </c:pt>
                <c:pt idx="1">
                  <c:v>Février</c:v>
                </c:pt>
                <c:pt idx="2">
                  <c:v>Mars</c:v>
                </c:pt>
                <c:pt idx="3">
                  <c:v>Avril</c:v>
                </c:pt>
                <c:pt idx="4">
                  <c:v>Mai</c:v>
                </c:pt>
              </c:strCache>
            </c:strRef>
          </c:cat>
          <c:val>
            <c:numRef>
              <c:f>'ENCOMBRANT-BOIS'!$R$63:$R$67</c:f>
              <c:numCache>
                <c:formatCode>0.00</c:formatCode>
                <c:ptCount val="5"/>
                <c:pt idx="0">
                  <c:v>3.46</c:v>
                </c:pt>
                <c:pt idx="1">
                  <c:v>4.38</c:v>
                </c:pt>
                <c:pt idx="2">
                  <c:v>4.04</c:v>
                </c:pt>
                <c:pt idx="3">
                  <c:v>15.56</c:v>
                </c:pt>
                <c:pt idx="4">
                  <c:v>3.54</c:v>
                </c:pt>
              </c:numCache>
            </c:numRef>
          </c:val>
        </c:ser>
        <c:axId val="62377984"/>
        <c:axId val="62379520"/>
      </c:barChart>
      <c:catAx>
        <c:axId val="62377984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b="1"/>
            </a:pPr>
            <a:endParaRPr lang="fr-FR"/>
          </a:p>
        </c:txPr>
        <c:crossAx val="62379520"/>
        <c:crosses val="autoZero"/>
        <c:auto val="1"/>
        <c:lblAlgn val="ctr"/>
        <c:lblOffset val="100"/>
      </c:catAx>
      <c:valAx>
        <c:axId val="62379520"/>
        <c:scaling>
          <c:orientation val="minMax"/>
          <c:max val="16"/>
          <c:min val="0"/>
        </c:scaling>
        <c:axPos val="l"/>
        <c:majorGridlines/>
        <c:numFmt formatCode="#,##0" sourceLinked="0"/>
        <c:tickLblPos val="nextTo"/>
        <c:txPr>
          <a:bodyPr/>
          <a:lstStyle/>
          <a:p>
            <a:pPr>
              <a:defRPr b="1"/>
            </a:pPr>
            <a:endParaRPr lang="fr-FR"/>
          </a:p>
        </c:txPr>
        <c:crossAx val="6237798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30471189647805652"/>
          <c:y val="0.17756620228693948"/>
          <c:w val="0.47723615943355924"/>
          <c:h val="0.10481134438972005"/>
        </c:manualLayout>
      </c:layout>
      <c:txPr>
        <a:bodyPr/>
        <a:lstStyle/>
        <a:p>
          <a:pPr>
            <a:defRPr b="1"/>
          </a:pPr>
          <a:endParaRPr lang="fr-FR"/>
        </a:p>
      </c:txPr>
    </c:legend>
    <c:plotVisOnly val="1"/>
    <c:dispBlanksAs val="gap"/>
  </c:chart>
  <c:txPr>
    <a:bodyPr/>
    <a:lstStyle/>
    <a:p>
      <a:pPr>
        <a:defRPr sz="1400"/>
      </a:pPr>
      <a:endParaRPr lang="fr-FR"/>
    </a:p>
  </c:txPr>
  <c:externalData r:id="rId1"/>
  <c:userShapes r:id="rId2"/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style val="26"/>
  <c:chart>
    <c:plotArea>
      <c:layout>
        <c:manualLayout>
          <c:layoutTarget val="inner"/>
          <c:xMode val="edge"/>
          <c:yMode val="edge"/>
          <c:x val="0.11147775132759558"/>
          <c:y val="0.26887612732618948"/>
          <c:w val="0.85478575352499775"/>
          <c:h val="0.58844510815458462"/>
        </c:manualLayout>
      </c:layout>
      <c:barChart>
        <c:barDir val="col"/>
        <c:grouping val="clustered"/>
        <c:ser>
          <c:idx val="0"/>
          <c:order val="0"/>
          <c:tx>
            <c:v>2009</c:v>
          </c:tx>
          <c:cat>
            <c:strRef>
              <c:f>'ENCOMBRANT-BOIS'!$P$63:$P$67</c:f>
              <c:strCache>
                <c:ptCount val="5"/>
                <c:pt idx="0">
                  <c:v>Janvier</c:v>
                </c:pt>
                <c:pt idx="1">
                  <c:v>Février</c:v>
                </c:pt>
                <c:pt idx="2">
                  <c:v>Mars</c:v>
                </c:pt>
                <c:pt idx="3">
                  <c:v>Avril</c:v>
                </c:pt>
                <c:pt idx="4">
                  <c:v>Mai</c:v>
                </c:pt>
              </c:strCache>
            </c:strRef>
          </c:cat>
          <c:val>
            <c:numRef>
              <c:f>'ENCOMBRANT-BOIS'!$S$63:$S$67</c:f>
              <c:numCache>
                <c:formatCode>0.00</c:formatCode>
                <c:ptCount val="5"/>
                <c:pt idx="0">
                  <c:v>6.1599999999999975</c:v>
                </c:pt>
                <c:pt idx="1">
                  <c:v>10.66</c:v>
                </c:pt>
                <c:pt idx="2">
                  <c:v>8.08</c:v>
                </c:pt>
                <c:pt idx="3">
                  <c:v>6.1599999999999975</c:v>
                </c:pt>
                <c:pt idx="4">
                  <c:v>6.6199999999999966</c:v>
                </c:pt>
              </c:numCache>
            </c:numRef>
          </c:val>
        </c:ser>
        <c:ser>
          <c:idx val="1"/>
          <c:order val="1"/>
          <c:tx>
            <c:v>2010</c:v>
          </c:tx>
          <c:cat>
            <c:strRef>
              <c:f>'ENCOMBRANT-BOIS'!$P$63:$P$67</c:f>
              <c:strCache>
                <c:ptCount val="5"/>
                <c:pt idx="0">
                  <c:v>Janvier</c:v>
                </c:pt>
                <c:pt idx="1">
                  <c:v>Février</c:v>
                </c:pt>
                <c:pt idx="2">
                  <c:v>Mars</c:v>
                </c:pt>
                <c:pt idx="3">
                  <c:v>Avril</c:v>
                </c:pt>
                <c:pt idx="4">
                  <c:v>Mai</c:v>
                </c:pt>
              </c:strCache>
            </c:strRef>
          </c:cat>
          <c:val>
            <c:numRef>
              <c:f>'ENCOMBRANT-BOIS'!$T$63:$T$67</c:f>
              <c:numCache>
                <c:formatCode>0.00</c:formatCode>
                <c:ptCount val="5"/>
                <c:pt idx="0">
                  <c:v>7.1599999999999975</c:v>
                </c:pt>
                <c:pt idx="1">
                  <c:v>6.9</c:v>
                </c:pt>
                <c:pt idx="2">
                  <c:v>12.02</c:v>
                </c:pt>
                <c:pt idx="3">
                  <c:v>5.42</c:v>
                </c:pt>
                <c:pt idx="4">
                  <c:v>8.92</c:v>
                </c:pt>
              </c:numCache>
            </c:numRef>
          </c:val>
        </c:ser>
        <c:axId val="58611200"/>
        <c:axId val="58612736"/>
      </c:barChart>
      <c:catAx>
        <c:axId val="58611200"/>
        <c:scaling>
          <c:orientation val="minMax"/>
        </c:scaling>
        <c:axPos val="b"/>
        <c:numFmt formatCode="General" sourceLinked="1"/>
        <c:tickLblPos val="nextTo"/>
        <c:crossAx val="58612736"/>
        <c:crosses val="autoZero"/>
        <c:auto val="1"/>
        <c:lblAlgn val="ctr"/>
        <c:lblOffset val="100"/>
      </c:catAx>
      <c:valAx>
        <c:axId val="58612736"/>
        <c:scaling>
          <c:orientation val="minMax"/>
          <c:max val="20"/>
          <c:min val="0"/>
        </c:scaling>
        <c:axPos val="l"/>
        <c:majorGridlines/>
        <c:numFmt formatCode="#,##0" sourceLinked="0"/>
        <c:tickLblPos val="nextTo"/>
        <c:crossAx val="5861120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30471189553318234"/>
          <c:y val="0.14565768221280034"/>
          <c:w val="0.47723621234652169"/>
          <c:h val="0.11392792247122989"/>
        </c:manualLayout>
      </c:layout>
    </c:legend>
    <c:plotVisOnly val="1"/>
    <c:dispBlanksAs val="gap"/>
  </c:chart>
  <c:txPr>
    <a:bodyPr/>
    <a:lstStyle/>
    <a:p>
      <a:pPr>
        <a:defRPr sz="1400" b="1"/>
      </a:pPr>
      <a:endParaRPr lang="fr-FR"/>
    </a:p>
  </c:tx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fr-FR"/>
  <c:style val="26"/>
  <c:chart>
    <c:plotArea>
      <c:layout>
        <c:manualLayout>
          <c:layoutTarget val="inner"/>
          <c:xMode val="edge"/>
          <c:yMode val="edge"/>
          <c:x val="0.10782174103237123"/>
          <c:y val="0.2088079615048119"/>
          <c:w val="0.85792957130359082"/>
          <c:h val="0.56535469524642767"/>
        </c:manualLayout>
      </c:layout>
      <c:barChart>
        <c:barDir val="col"/>
        <c:grouping val="clustered"/>
        <c:ser>
          <c:idx val="0"/>
          <c:order val="0"/>
          <c:tx>
            <c:v>2009</c:v>
          </c:tx>
          <c:cat>
            <c:strRef>
              <c:f>'ORDURES MENAGERES'!$A$54:$A$58</c:f>
              <c:strCache>
                <c:ptCount val="5"/>
                <c:pt idx="0">
                  <c:v>Janvier</c:v>
                </c:pt>
                <c:pt idx="1">
                  <c:v>Février</c:v>
                </c:pt>
                <c:pt idx="2">
                  <c:v>Mars</c:v>
                </c:pt>
                <c:pt idx="3">
                  <c:v>Avril</c:v>
                </c:pt>
                <c:pt idx="4">
                  <c:v>Mai</c:v>
                </c:pt>
              </c:strCache>
            </c:strRef>
          </c:cat>
          <c:val>
            <c:numRef>
              <c:f>'ORDURES MENAGERES'!$B$54:$B$58</c:f>
              <c:numCache>
                <c:formatCode>#,##0.00</c:formatCode>
                <c:ptCount val="5"/>
                <c:pt idx="0">
                  <c:v>1535.54</c:v>
                </c:pt>
                <c:pt idx="1">
                  <c:v>1345.2</c:v>
                </c:pt>
                <c:pt idx="2">
                  <c:v>1477.6399999999999</c:v>
                </c:pt>
                <c:pt idx="3">
                  <c:v>1509.98</c:v>
                </c:pt>
                <c:pt idx="4">
                  <c:v>1499.54</c:v>
                </c:pt>
              </c:numCache>
            </c:numRef>
          </c:val>
        </c:ser>
        <c:ser>
          <c:idx val="1"/>
          <c:order val="1"/>
          <c:tx>
            <c:v>2010</c:v>
          </c:tx>
          <c:cat>
            <c:strRef>
              <c:f>'ORDURES MENAGERES'!$A$54:$A$58</c:f>
              <c:strCache>
                <c:ptCount val="5"/>
                <c:pt idx="0">
                  <c:v>Janvier</c:v>
                </c:pt>
                <c:pt idx="1">
                  <c:v>Février</c:v>
                </c:pt>
                <c:pt idx="2">
                  <c:v>Mars</c:v>
                </c:pt>
                <c:pt idx="3">
                  <c:v>Avril</c:v>
                </c:pt>
                <c:pt idx="4">
                  <c:v>Mai</c:v>
                </c:pt>
              </c:strCache>
            </c:strRef>
          </c:cat>
          <c:val>
            <c:numRef>
              <c:f>'ORDURES MENAGERES'!$D$54:$D$58</c:f>
              <c:numCache>
                <c:formatCode>#,##0.00</c:formatCode>
                <c:ptCount val="5"/>
                <c:pt idx="0">
                  <c:v>1395.3799999999999</c:v>
                </c:pt>
                <c:pt idx="1">
                  <c:v>1254.28</c:v>
                </c:pt>
                <c:pt idx="2">
                  <c:v>1560.04</c:v>
                </c:pt>
                <c:pt idx="3">
                  <c:v>1528.46</c:v>
                </c:pt>
                <c:pt idx="4">
                  <c:v>1400.92</c:v>
                </c:pt>
              </c:numCache>
            </c:numRef>
          </c:val>
        </c:ser>
        <c:axId val="92786688"/>
        <c:axId val="92788224"/>
      </c:barChart>
      <c:catAx>
        <c:axId val="92786688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400" b="1"/>
            </a:pPr>
            <a:endParaRPr lang="fr-FR"/>
          </a:p>
        </c:txPr>
        <c:crossAx val="92788224"/>
        <c:crosses val="autoZero"/>
        <c:auto val="1"/>
        <c:lblAlgn val="ctr"/>
        <c:lblOffset val="100"/>
      </c:catAx>
      <c:valAx>
        <c:axId val="92788224"/>
        <c:scaling>
          <c:orientation val="minMax"/>
          <c:min val="1200"/>
        </c:scaling>
        <c:axPos val="l"/>
        <c:majorGridlines/>
        <c:numFmt formatCode="#,##0.00" sourceLinked="1"/>
        <c:tickLblPos val="nextTo"/>
        <c:txPr>
          <a:bodyPr/>
          <a:lstStyle/>
          <a:p>
            <a:pPr>
              <a:defRPr sz="1400" b="1"/>
            </a:pPr>
            <a:endParaRPr lang="fr-FR"/>
          </a:p>
        </c:txPr>
        <c:crossAx val="9278668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32864195906722837"/>
          <c:y val="0.11348922894072203"/>
          <c:w val="0.33948142146207694"/>
          <c:h val="9.4019115535086697E-2"/>
        </c:manualLayout>
      </c:layout>
      <c:txPr>
        <a:bodyPr/>
        <a:lstStyle/>
        <a:p>
          <a:pPr>
            <a:defRPr sz="1400" b="1"/>
          </a:pPr>
          <a:endParaRPr lang="fr-FR"/>
        </a:p>
      </c:txPr>
    </c:legend>
    <c:plotVisOnly val="1"/>
    <c:dispBlanksAs val="gap"/>
  </c:chart>
  <c:externalData r:id="rId1"/>
  <c:userShapes r:id="rId2"/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style val="26"/>
  <c:chart>
    <c:plotArea>
      <c:layout>
        <c:manualLayout>
          <c:layoutTarget val="inner"/>
          <c:xMode val="edge"/>
          <c:yMode val="edge"/>
          <c:x val="0.11147775132759558"/>
          <c:y val="0.26887612732618948"/>
          <c:w val="0.84315784654825165"/>
          <c:h val="0.59144945243913638"/>
        </c:manualLayout>
      </c:layout>
      <c:barChart>
        <c:barDir val="col"/>
        <c:grouping val="clustered"/>
        <c:ser>
          <c:idx val="0"/>
          <c:order val="0"/>
          <c:tx>
            <c:v>2009</c:v>
          </c:tx>
          <c:cat>
            <c:strRef>
              <c:f>'ENCOMBRANT-BOIS'!$P$63:$P$67</c:f>
              <c:strCache>
                <c:ptCount val="5"/>
                <c:pt idx="0">
                  <c:v>Janvier</c:v>
                </c:pt>
                <c:pt idx="1">
                  <c:v>Février</c:v>
                </c:pt>
                <c:pt idx="2">
                  <c:v>Mars</c:v>
                </c:pt>
                <c:pt idx="3">
                  <c:v>Avril</c:v>
                </c:pt>
                <c:pt idx="4">
                  <c:v>Mai</c:v>
                </c:pt>
              </c:strCache>
            </c:strRef>
          </c:cat>
          <c:val>
            <c:numRef>
              <c:f>'ENCOMBRANT-BOIS'!$U$63:$U$67</c:f>
              <c:numCache>
                <c:formatCode>0.00</c:formatCode>
                <c:ptCount val="5"/>
                <c:pt idx="0">
                  <c:v>17.2</c:v>
                </c:pt>
                <c:pt idx="1">
                  <c:v>20.779999999999987</c:v>
                </c:pt>
                <c:pt idx="2">
                  <c:v>24.34</c:v>
                </c:pt>
                <c:pt idx="3">
                  <c:v>31.1</c:v>
                </c:pt>
                <c:pt idx="4">
                  <c:v>20.779999999999987</c:v>
                </c:pt>
              </c:numCache>
            </c:numRef>
          </c:val>
        </c:ser>
        <c:ser>
          <c:idx val="1"/>
          <c:order val="1"/>
          <c:tx>
            <c:v>2010</c:v>
          </c:tx>
          <c:cat>
            <c:strRef>
              <c:f>'ENCOMBRANT-BOIS'!$P$63:$P$67</c:f>
              <c:strCache>
                <c:ptCount val="5"/>
                <c:pt idx="0">
                  <c:v>Janvier</c:v>
                </c:pt>
                <c:pt idx="1">
                  <c:v>Février</c:v>
                </c:pt>
                <c:pt idx="2">
                  <c:v>Mars</c:v>
                </c:pt>
                <c:pt idx="3">
                  <c:v>Avril</c:v>
                </c:pt>
                <c:pt idx="4">
                  <c:v>Mai</c:v>
                </c:pt>
              </c:strCache>
            </c:strRef>
          </c:cat>
          <c:val>
            <c:numRef>
              <c:f>'ENCOMBRANT-BOIS'!$V$63:$V$67</c:f>
              <c:numCache>
                <c:formatCode>0.00</c:formatCode>
                <c:ptCount val="5"/>
                <c:pt idx="0">
                  <c:v>16</c:v>
                </c:pt>
                <c:pt idx="1">
                  <c:v>19.479999999999986</c:v>
                </c:pt>
                <c:pt idx="2">
                  <c:v>24.88</c:v>
                </c:pt>
                <c:pt idx="3">
                  <c:v>29.88</c:v>
                </c:pt>
                <c:pt idx="4">
                  <c:v>18.5</c:v>
                </c:pt>
              </c:numCache>
            </c:numRef>
          </c:val>
        </c:ser>
        <c:axId val="58629120"/>
        <c:axId val="58651392"/>
      </c:barChart>
      <c:catAx>
        <c:axId val="58629120"/>
        <c:scaling>
          <c:orientation val="minMax"/>
        </c:scaling>
        <c:axPos val="b"/>
        <c:numFmt formatCode="General" sourceLinked="1"/>
        <c:tickLblPos val="nextTo"/>
        <c:crossAx val="58651392"/>
        <c:crosses val="autoZero"/>
        <c:auto val="1"/>
        <c:lblAlgn val="ctr"/>
        <c:lblOffset val="100"/>
      </c:catAx>
      <c:valAx>
        <c:axId val="58651392"/>
        <c:scaling>
          <c:orientation val="minMax"/>
          <c:max val="35"/>
          <c:min val="0"/>
        </c:scaling>
        <c:axPos val="l"/>
        <c:majorGridlines/>
        <c:numFmt formatCode="#,##0" sourceLinked="0"/>
        <c:tickLblPos val="nextTo"/>
        <c:crossAx val="58629120"/>
        <c:crosses val="autoZero"/>
        <c:crossBetween val="between"/>
        <c:majorUnit val="5"/>
      </c:valAx>
    </c:plotArea>
    <c:legend>
      <c:legendPos val="r"/>
      <c:layout>
        <c:manualLayout>
          <c:xMode val="edge"/>
          <c:yMode val="edge"/>
          <c:x val="0.30471176042753695"/>
          <c:y val="0.14565768221280034"/>
          <c:w val="0.47723618884988844"/>
          <c:h val="9.6686351706036747E-2"/>
        </c:manualLayout>
      </c:layout>
    </c:legend>
    <c:plotVisOnly val="1"/>
    <c:dispBlanksAs val="gap"/>
  </c:chart>
  <c:txPr>
    <a:bodyPr/>
    <a:lstStyle/>
    <a:p>
      <a:pPr>
        <a:defRPr sz="1400" b="1"/>
      </a:pPr>
      <a:endParaRPr lang="fr-FR"/>
    </a:p>
  </c:txPr>
  <c:externalData r:id="rId1"/>
  <c:userShapes r:id="rId2"/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style val="26"/>
  <c:chart>
    <c:plotArea>
      <c:layout>
        <c:manualLayout>
          <c:layoutTarget val="inner"/>
          <c:xMode val="edge"/>
          <c:yMode val="edge"/>
          <c:x val="0.10115751948916807"/>
          <c:y val="0.26887612732618948"/>
          <c:w val="0.8813654561836487"/>
          <c:h val="0.54291020564294457"/>
        </c:manualLayout>
      </c:layout>
      <c:barChart>
        <c:barDir val="col"/>
        <c:grouping val="clustered"/>
        <c:ser>
          <c:idx val="0"/>
          <c:order val="0"/>
          <c:tx>
            <c:v>2009</c:v>
          </c:tx>
          <c:cat>
            <c:strRef>
              <c:f>'ENCOMBRANT-BOIS'!$B$34:$B$38</c:f>
              <c:strCache>
                <c:ptCount val="5"/>
                <c:pt idx="0">
                  <c:v>Janvier</c:v>
                </c:pt>
                <c:pt idx="1">
                  <c:v>Février</c:v>
                </c:pt>
                <c:pt idx="2">
                  <c:v>Mars</c:v>
                </c:pt>
                <c:pt idx="3">
                  <c:v>Avril</c:v>
                </c:pt>
                <c:pt idx="4">
                  <c:v>Mai</c:v>
                </c:pt>
              </c:strCache>
            </c:strRef>
          </c:cat>
          <c:val>
            <c:numRef>
              <c:f>'ENCOMBRANT-BOIS'!$C$34:$C$38</c:f>
              <c:numCache>
                <c:formatCode>0.00</c:formatCode>
                <c:ptCount val="5"/>
                <c:pt idx="0">
                  <c:v>28.62</c:v>
                </c:pt>
                <c:pt idx="1">
                  <c:v>36.1</c:v>
                </c:pt>
                <c:pt idx="2">
                  <c:v>46.68</c:v>
                </c:pt>
                <c:pt idx="3">
                  <c:v>38.380000000000003</c:v>
                </c:pt>
                <c:pt idx="4">
                  <c:v>52.78</c:v>
                </c:pt>
              </c:numCache>
            </c:numRef>
          </c:val>
        </c:ser>
        <c:ser>
          <c:idx val="1"/>
          <c:order val="1"/>
          <c:tx>
            <c:v>2010</c:v>
          </c:tx>
          <c:cat>
            <c:strRef>
              <c:f>'ENCOMBRANT-BOIS'!$B$34:$B$38</c:f>
              <c:strCache>
                <c:ptCount val="5"/>
                <c:pt idx="0">
                  <c:v>Janvier</c:v>
                </c:pt>
                <c:pt idx="1">
                  <c:v>Février</c:v>
                </c:pt>
                <c:pt idx="2">
                  <c:v>Mars</c:v>
                </c:pt>
                <c:pt idx="3">
                  <c:v>Avril</c:v>
                </c:pt>
                <c:pt idx="4">
                  <c:v>Mai</c:v>
                </c:pt>
              </c:strCache>
            </c:strRef>
          </c:cat>
          <c:val>
            <c:numRef>
              <c:f>'ENCOMBRANT-BOIS'!$D$34:$D$38</c:f>
              <c:numCache>
                <c:formatCode>0.00</c:formatCode>
                <c:ptCount val="5"/>
                <c:pt idx="0">
                  <c:v>43.58</c:v>
                </c:pt>
                <c:pt idx="1">
                  <c:v>31.54</c:v>
                </c:pt>
                <c:pt idx="2">
                  <c:v>42.85</c:v>
                </c:pt>
                <c:pt idx="3">
                  <c:v>50.82</c:v>
                </c:pt>
                <c:pt idx="4">
                  <c:v>35.840000000000003</c:v>
                </c:pt>
              </c:numCache>
            </c:numRef>
          </c:val>
        </c:ser>
        <c:axId val="62395520"/>
        <c:axId val="62397056"/>
      </c:barChart>
      <c:catAx>
        <c:axId val="62395520"/>
        <c:scaling>
          <c:orientation val="minMax"/>
        </c:scaling>
        <c:axPos val="b"/>
        <c:numFmt formatCode="General" sourceLinked="1"/>
        <c:tickLblPos val="nextTo"/>
        <c:crossAx val="62397056"/>
        <c:crosses val="autoZero"/>
        <c:auto val="1"/>
        <c:lblAlgn val="ctr"/>
        <c:lblOffset val="100"/>
      </c:catAx>
      <c:valAx>
        <c:axId val="62397056"/>
        <c:scaling>
          <c:orientation val="minMax"/>
        </c:scaling>
        <c:axPos val="l"/>
        <c:majorGridlines/>
        <c:numFmt formatCode="#,##0" sourceLinked="0"/>
        <c:tickLblPos val="nextTo"/>
        <c:crossAx val="6239552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30471177213959388"/>
          <c:y val="0.14565752556792474"/>
          <c:w val="0.47723631768251185"/>
          <c:h val="0.11392795728120211"/>
        </c:manualLayout>
      </c:layout>
    </c:legend>
    <c:plotVisOnly val="1"/>
    <c:dispBlanksAs val="gap"/>
  </c:chart>
  <c:txPr>
    <a:bodyPr/>
    <a:lstStyle/>
    <a:p>
      <a:pPr>
        <a:defRPr sz="1400" b="1"/>
      </a:pPr>
      <a:endParaRPr lang="fr-FR"/>
    </a:p>
  </c:txPr>
  <c:externalData r:id="rId1"/>
  <c:userShapes r:id="rId2"/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style val="26"/>
  <c:chart>
    <c:plotArea>
      <c:layout>
        <c:manualLayout>
          <c:layoutTarget val="inner"/>
          <c:xMode val="edge"/>
          <c:yMode val="edge"/>
          <c:x val="9.4658544946834025E-2"/>
          <c:y val="0.26887612732618948"/>
          <c:w val="0.89147380710162649"/>
          <c:h val="0.54474581235285846"/>
        </c:manualLayout>
      </c:layout>
      <c:barChart>
        <c:barDir val="col"/>
        <c:grouping val="clustered"/>
        <c:ser>
          <c:idx val="0"/>
          <c:order val="0"/>
          <c:tx>
            <c:v>2009</c:v>
          </c:tx>
          <c:cat>
            <c:strRef>
              <c:f>'ENCOMBRANT-BOIS'!$B$34:$B$38</c:f>
              <c:strCache>
                <c:ptCount val="5"/>
                <c:pt idx="0">
                  <c:v>Janvier</c:v>
                </c:pt>
                <c:pt idx="1">
                  <c:v>Février</c:v>
                </c:pt>
                <c:pt idx="2">
                  <c:v>Mars</c:v>
                </c:pt>
                <c:pt idx="3">
                  <c:v>Avril</c:v>
                </c:pt>
                <c:pt idx="4">
                  <c:v>Mai</c:v>
                </c:pt>
              </c:strCache>
            </c:strRef>
          </c:cat>
          <c:val>
            <c:numRef>
              <c:f>'ENCOMBRANT-BOIS'!$E$34:$E$38</c:f>
              <c:numCache>
                <c:formatCode>0.00</c:formatCode>
                <c:ptCount val="5"/>
                <c:pt idx="0">
                  <c:v>41.52</c:v>
                </c:pt>
                <c:pt idx="1">
                  <c:v>54.78</c:v>
                </c:pt>
                <c:pt idx="2">
                  <c:v>61.620000000000012</c:v>
                </c:pt>
                <c:pt idx="3">
                  <c:v>50.2</c:v>
                </c:pt>
                <c:pt idx="4">
                  <c:v>41.78</c:v>
                </c:pt>
              </c:numCache>
            </c:numRef>
          </c:val>
        </c:ser>
        <c:ser>
          <c:idx val="1"/>
          <c:order val="1"/>
          <c:tx>
            <c:v>2010</c:v>
          </c:tx>
          <c:cat>
            <c:strRef>
              <c:f>'ENCOMBRANT-BOIS'!$B$34:$B$38</c:f>
              <c:strCache>
                <c:ptCount val="5"/>
                <c:pt idx="0">
                  <c:v>Janvier</c:v>
                </c:pt>
                <c:pt idx="1">
                  <c:v>Février</c:v>
                </c:pt>
                <c:pt idx="2">
                  <c:v>Mars</c:v>
                </c:pt>
                <c:pt idx="3">
                  <c:v>Avril</c:v>
                </c:pt>
                <c:pt idx="4">
                  <c:v>Mai</c:v>
                </c:pt>
              </c:strCache>
            </c:strRef>
          </c:cat>
          <c:val>
            <c:numRef>
              <c:f>'ENCOMBRANT-BOIS'!$F$34:$F$38</c:f>
              <c:numCache>
                <c:formatCode>0.00</c:formatCode>
                <c:ptCount val="5"/>
                <c:pt idx="0">
                  <c:v>35.96</c:v>
                </c:pt>
                <c:pt idx="1">
                  <c:v>34.660000000000011</c:v>
                </c:pt>
                <c:pt idx="2">
                  <c:v>36.130000000000003</c:v>
                </c:pt>
                <c:pt idx="3">
                  <c:v>48.86</c:v>
                </c:pt>
                <c:pt idx="4">
                  <c:v>40.28</c:v>
                </c:pt>
              </c:numCache>
            </c:numRef>
          </c:val>
        </c:ser>
        <c:axId val="62421632"/>
        <c:axId val="62439808"/>
      </c:barChart>
      <c:catAx>
        <c:axId val="62421632"/>
        <c:scaling>
          <c:orientation val="minMax"/>
        </c:scaling>
        <c:axPos val="b"/>
        <c:numFmt formatCode="General" sourceLinked="1"/>
        <c:tickLblPos val="nextTo"/>
        <c:crossAx val="62439808"/>
        <c:crosses val="autoZero"/>
        <c:auto val="1"/>
        <c:lblAlgn val="ctr"/>
        <c:lblOffset val="100"/>
      </c:catAx>
      <c:valAx>
        <c:axId val="62439808"/>
        <c:scaling>
          <c:orientation val="minMax"/>
        </c:scaling>
        <c:axPos val="l"/>
        <c:majorGridlines/>
        <c:numFmt formatCode="#,##0" sourceLinked="0"/>
        <c:tickLblPos val="nextTo"/>
        <c:crossAx val="6242163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30471175867559475"/>
          <c:y val="0.16007189753655218"/>
          <c:w val="0.47723631498971231"/>
          <c:h val="9.9513620958790225E-2"/>
        </c:manualLayout>
      </c:layout>
    </c:legend>
    <c:plotVisOnly val="1"/>
    <c:dispBlanksAs val="gap"/>
  </c:chart>
  <c:txPr>
    <a:bodyPr/>
    <a:lstStyle/>
    <a:p>
      <a:pPr>
        <a:defRPr sz="1400" b="1"/>
      </a:pPr>
      <a:endParaRPr lang="fr-FR"/>
    </a:p>
  </c:txPr>
  <c:externalData r:id="rId1"/>
  <c:userShapes r:id="rId2"/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fr-FR"/>
  <c:style val="26"/>
  <c:chart>
    <c:plotArea>
      <c:layout>
        <c:manualLayout>
          <c:layoutTarget val="inner"/>
          <c:xMode val="edge"/>
          <c:yMode val="edge"/>
          <c:x val="0.10115751948916804"/>
          <c:y val="0.26887591637252323"/>
          <c:w val="0.8813654561836487"/>
          <c:h val="0.58501040818173433"/>
        </c:manualLayout>
      </c:layout>
      <c:barChart>
        <c:barDir val="col"/>
        <c:grouping val="clustered"/>
        <c:ser>
          <c:idx val="0"/>
          <c:order val="0"/>
          <c:tx>
            <c:v>2009</c:v>
          </c:tx>
          <c:cat>
            <c:strRef>
              <c:f>'ENCOMBRANT-BOIS'!$A$63:$A$67</c:f>
              <c:strCache>
                <c:ptCount val="5"/>
                <c:pt idx="0">
                  <c:v>Janvier</c:v>
                </c:pt>
                <c:pt idx="1">
                  <c:v>Février</c:v>
                </c:pt>
                <c:pt idx="2">
                  <c:v>Mars</c:v>
                </c:pt>
                <c:pt idx="3">
                  <c:v>Avril</c:v>
                </c:pt>
                <c:pt idx="4">
                  <c:v>Mai</c:v>
                </c:pt>
              </c:strCache>
            </c:strRef>
          </c:cat>
          <c:val>
            <c:numRef>
              <c:f>'ENCOMBRANT-BOIS'!$B$63:$B$67</c:f>
              <c:numCache>
                <c:formatCode>0.00</c:formatCode>
                <c:ptCount val="5"/>
                <c:pt idx="0">
                  <c:v>11.32</c:v>
                </c:pt>
                <c:pt idx="1">
                  <c:v>16.399999999999999</c:v>
                </c:pt>
                <c:pt idx="2">
                  <c:v>15.98</c:v>
                </c:pt>
                <c:pt idx="3">
                  <c:v>15.48</c:v>
                </c:pt>
                <c:pt idx="4">
                  <c:v>18.7</c:v>
                </c:pt>
              </c:numCache>
            </c:numRef>
          </c:val>
        </c:ser>
        <c:ser>
          <c:idx val="1"/>
          <c:order val="1"/>
          <c:tx>
            <c:v>2010</c:v>
          </c:tx>
          <c:cat>
            <c:strRef>
              <c:f>'ENCOMBRANT-BOIS'!$A$63:$A$67</c:f>
              <c:strCache>
                <c:ptCount val="5"/>
                <c:pt idx="0">
                  <c:v>Janvier</c:v>
                </c:pt>
                <c:pt idx="1">
                  <c:v>Février</c:v>
                </c:pt>
                <c:pt idx="2">
                  <c:v>Mars</c:v>
                </c:pt>
                <c:pt idx="3">
                  <c:v>Avril</c:v>
                </c:pt>
                <c:pt idx="4">
                  <c:v>Mai</c:v>
                </c:pt>
              </c:strCache>
            </c:strRef>
          </c:cat>
          <c:val>
            <c:numRef>
              <c:f>'ENCOMBRANT-BOIS'!$C$63:$C$67</c:f>
              <c:numCache>
                <c:formatCode>0.00</c:formatCode>
                <c:ptCount val="5"/>
                <c:pt idx="0">
                  <c:v>9.64</c:v>
                </c:pt>
                <c:pt idx="1">
                  <c:v>9.74</c:v>
                </c:pt>
                <c:pt idx="2">
                  <c:v>13.22</c:v>
                </c:pt>
                <c:pt idx="3">
                  <c:v>17.54</c:v>
                </c:pt>
                <c:pt idx="4">
                  <c:v>10.78</c:v>
                </c:pt>
              </c:numCache>
            </c:numRef>
          </c:val>
        </c:ser>
        <c:axId val="63301120"/>
        <c:axId val="63302656"/>
      </c:barChart>
      <c:catAx>
        <c:axId val="63301120"/>
        <c:scaling>
          <c:orientation val="minMax"/>
        </c:scaling>
        <c:axPos val="b"/>
        <c:numFmt formatCode="General" sourceLinked="1"/>
        <c:tickLblPos val="nextTo"/>
        <c:crossAx val="63302656"/>
        <c:crosses val="autoZero"/>
        <c:auto val="1"/>
        <c:lblAlgn val="ctr"/>
        <c:lblOffset val="100"/>
      </c:catAx>
      <c:valAx>
        <c:axId val="63302656"/>
        <c:scaling>
          <c:orientation val="minMax"/>
        </c:scaling>
        <c:axPos val="l"/>
        <c:majorGridlines/>
        <c:numFmt formatCode="#,##0" sourceLinked="0"/>
        <c:tickLblPos val="nextTo"/>
        <c:crossAx val="6330112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26291445544228631"/>
          <c:y val="0.14565752556792474"/>
          <c:w val="0.47723644262335529"/>
          <c:h val="8.5192325097294352E-2"/>
        </c:manualLayout>
      </c:layout>
    </c:legend>
    <c:plotVisOnly val="1"/>
    <c:dispBlanksAs val="gap"/>
  </c:chart>
  <c:txPr>
    <a:bodyPr/>
    <a:lstStyle/>
    <a:p>
      <a:pPr>
        <a:defRPr sz="1400" b="1"/>
      </a:pPr>
      <a:endParaRPr lang="fr-FR"/>
    </a:p>
  </c:txPr>
  <c:externalData r:id="rId1"/>
  <c:userShapes r:id="rId2"/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style val="26"/>
  <c:chart>
    <c:plotArea>
      <c:layout>
        <c:manualLayout>
          <c:layoutTarget val="inner"/>
          <c:xMode val="edge"/>
          <c:yMode val="edge"/>
          <c:x val="0.10115751948916801"/>
          <c:y val="0.28611729568286837"/>
          <c:w val="0.8813654561836487"/>
          <c:h val="0.57420807312879241"/>
        </c:manualLayout>
      </c:layout>
      <c:barChart>
        <c:barDir val="col"/>
        <c:grouping val="clustered"/>
        <c:ser>
          <c:idx val="0"/>
          <c:order val="0"/>
          <c:tx>
            <c:v>2009</c:v>
          </c:tx>
          <c:cat>
            <c:strRef>
              <c:f>'ENCOMBRANT-BOIS'!$A$63:$A$67</c:f>
              <c:strCache>
                <c:ptCount val="5"/>
                <c:pt idx="0">
                  <c:v>Janvier</c:v>
                </c:pt>
                <c:pt idx="1">
                  <c:v>Février</c:v>
                </c:pt>
                <c:pt idx="2">
                  <c:v>Mars</c:v>
                </c:pt>
                <c:pt idx="3">
                  <c:v>Avril</c:v>
                </c:pt>
                <c:pt idx="4">
                  <c:v>Mai</c:v>
                </c:pt>
              </c:strCache>
            </c:strRef>
          </c:cat>
          <c:val>
            <c:numRef>
              <c:f>'ENCOMBRANT-BOIS'!$D$63:$D$67</c:f>
              <c:numCache>
                <c:formatCode>0.00</c:formatCode>
                <c:ptCount val="5"/>
                <c:pt idx="0">
                  <c:v>7.54</c:v>
                </c:pt>
                <c:pt idx="1">
                  <c:v>10.38</c:v>
                </c:pt>
                <c:pt idx="2">
                  <c:v>11.22</c:v>
                </c:pt>
                <c:pt idx="3">
                  <c:v>8.16</c:v>
                </c:pt>
                <c:pt idx="4">
                  <c:v>19.16</c:v>
                </c:pt>
              </c:numCache>
            </c:numRef>
          </c:val>
        </c:ser>
        <c:ser>
          <c:idx val="1"/>
          <c:order val="1"/>
          <c:tx>
            <c:v>2010</c:v>
          </c:tx>
          <c:cat>
            <c:strRef>
              <c:f>'ENCOMBRANT-BOIS'!$A$63:$A$67</c:f>
              <c:strCache>
                <c:ptCount val="5"/>
                <c:pt idx="0">
                  <c:v>Janvier</c:v>
                </c:pt>
                <c:pt idx="1">
                  <c:v>Février</c:v>
                </c:pt>
                <c:pt idx="2">
                  <c:v>Mars</c:v>
                </c:pt>
                <c:pt idx="3">
                  <c:v>Avril</c:v>
                </c:pt>
                <c:pt idx="4">
                  <c:v>Mai</c:v>
                </c:pt>
              </c:strCache>
            </c:strRef>
          </c:cat>
          <c:val>
            <c:numRef>
              <c:f>'ENCOMBRANT-BOIS'!$E$63:$E$67</c:f>
              <c:numCache>
                <c:formatCode>0.00</c:formatCode>
                <c:ptCount val="5"/>
                <c:pt idx="0">
                  <c:v>17.18</c:v>
                </c:pt>
                <c:pt idx="1">
                  <c:v>12.14</c:v>
                </c:pt>
                <c:pt idx="2">
                  <c:v>19.479999999999986</c:v>
                </c:pt>
                <c:pt idx="3">
                  <c:v>22.650000000000031</c:v>
                </c:pt>
                <c:pt idx="4">
                  <c:v>14.73</c:v>
                </c:pt>
              </c:numCache>
            </c:numRef>
          </c:val>
        </c:ser>
        <c:axId val="62606336"/>
        <c:axId val="62616320"/>
      </c:barChart>
      <c:catAx>
        <c:axId val="62606336"/>
        <c:scaling>
          <c:orientation val="minMax"/>
        </c:scaling>
        <c:axPos val="b"/>
        <c:numFmt formatCode="General" sourceLinked="1"/>
        <c:tickLblPos val="nextTo"/>
        <c:crossAx val="62616320"/>
        <c:crosses val="autoZero"/>
        <c:auto val="1"/>
        <c:lblAlgn val="ctr"/>
        <c:lblOffset val="100"/>
      </c:catAx>
      <c:valAx>
        <c:axId val="62616320"/>
        <c:scaling>
          <c:orientation val="minMax"/>
        </c:scaling>
        <c:axPos val="l"/>
        <c:majorGridlines/>
        <c:numFmt formatCode="#,##0" sourceLinked="0"/>
        <c:tickLblPos val="nextTo"/>
        <c:crossAx val="6260633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27658949018729601"/>
          <c:y val="0.17180096933087183"/>
          <c:w val="0.47723648449269285"/>
          <c:h val="8.5192325097294352E-2"/>
        </c:manualLayout>
      </c:layout>
    </c:legend>
    <c:plotVisOnly val="1"/>
    <c:dispBlanksAs val="gap"/>
  </c:chart>
  <c:txPr>
    <a:bodyPr/>
    <a:lstStyle/>
    <a:p>
      <a:pPr>
        <a:defRPr sz="1400" b="1"/>
      </a:pPr>
      <a:endParaRPr lang="fr-FR"/>
    </a:p>
  </c:txPr>
  <c:externalData r:id="rId1"/>
  <c:userShapes r:id="rId2"/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style val="26"/>
  <c:chart>
    <c:plotArea>
      <c:layout>
        <c:manualLayout>
          <c:layoutTarget val="inner"/>
          <c:xMode val="edge"/>
          <c:yMode val="edge"/>
          <c:x val="0.10115751948916799"/>
          <c:y val="0.29761154855643029"/>
          <c:w val="0.8813654561836487"/>
          <c:h val="0.56271382025522676"/>
        </c:manualLayout>
      </c:layout>
      <c:barChart>
        <c:barDir val="col"/>
        <c:grouping val="clustered"/>
        <c:ser>
          <c:idx val="0"/>
          <c:order val="0"/>
          <c:tx>
            <c:v>2009</c:v>
          </c:tx>
          <c:cat>
            <c:strRef>
              <c:f>'ENCOMBRANT-BOIS'!$A$63:$A$67</c:f>
              <c:strCache>
                <c:ptCount val="5"/>
                <c:pt idx="0">
                  <c:v>Janvier</c:v>
                </c:pt>
                <c:pt idx="1">
                  <c:v>Février</c:v>
                </c:pt>
                <c:pt idx="2">
                  <c:v>Mars</c:v>
                </c:pt>
                <c:pt idx="3">
                  <c:v>Avril</c:v>
                </c:pt>
                <c:pt idx="4">
                  <c:v>Mai</c:v>
                </c:pt>
              </c:strCache>
            </c:strRef>
          </c:cat>
          <c:val>
            <c:numRef>
              <c:f>'ENCOMBRANT-BOIS'!$F$63:$F$67</c:f>
              <c:numCache>
                <c:formatCode>0.00</c:formatCode>
                <c:ptCount val="5"/>
                <c:pt idx="0">
                  <c:v>50.68</c:v>
                </c:pt>
                <c:pt idx="1">
                  <c:v>49.18</c:v>
                </c:pt>
                <c:pt idx="2">
                  <c:v>54.220000000000013</c:v>
                </c:pt>
                <c:pt idx="3">
                  <c:v>60.220000000000013</c:v>
                </c:pt>
                <c:pt idx="4">
                  <c:v>44.720000000000013</c:v>
                </c:pt>
              </c:numCache>
            </c:numRef>
          </c:val>
        </c:ser>
        <c:ser>
          <c:idx val="1"/>
          <c:order val="1"/>
          <c:tx>
            <c:v>2010</c:v>
          </c:tx>
          <c:cat>
            <c:strRef>
              <c:f>'ENCOMBRANT-BOIS'!$A$63:$A$67</c:f>
              <c:strCache>
                <c:ptCount val="5"/>
                <c:pt idx="0">
                  <c:v>Janvier</c:v>
                </c:pt>
                <c:pt idx="1">
                  <c:v>Février</c:v>
                </c:pt>
                <c:pt idx="2">
                  <c:v>Mars</c:v>
                </c:pt>
                <c:pt idx="3">
                  <c:v>Avril</c:v>
                </c:pt>
                <c:pt idx="4">
                  <c:v>Mai</c:v>
                </c:pt>
              </c:strCache>
            </c:strRef>
          </c:cat>
          <c:val>
            <c:numRef>
              <c:f>'ENCOMBRANT-BOIS'!$G$63:$G$67</c:f>
              <c:numCache>
                <c:formatCode>0.00</c:formatCode>
                <c:ptCount val="5"/>
                <c:pt idx="0">
                  <c:v>36.480000000000004</c:v>
                </c:pt>
                <c:pt idx="1">
                  <c:v>40.14</c:v>
                </c:pt>
                <c:pt idx="2">
                  <c:v>43.08</c:v>
                </c:pt>
                <c:pt idx="3">
                  <c:v>56.47</c:v>
                </c:pt>
                <c:pt idx="4">
                  <c:v>40.590000000000003</c:v>
                </c:pt>
              </c:numCache>
            </c:numRef>
          </c:val>
        </c:ser>
        <c:axId val="62644992"/>
        <c:axId val="62646528"/>
      </c:barChart>
      <c:catAx>
        <c:axId val="62644992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400" b="1"/>
            </a:pPr>
            <a:endParaRPr lang="fr-FR"/>
          </a:p>
        </c:txPr>
        <c:crossAx val="62646528"/>
        <c:crosses val="autoZero"/>
        <c:auto val="1"/>
        <c:lblAlgn val="ctr"/>
        <c:lblOffset val="100"/>
      </c:catAx>
      <c:valAx>
        <c:axId val="62646528"/>
        <c:scaling>
          <c:orientation val="minMax"/>
        </c:scaling>
        <c:axPos val="l"/>
        <c:majorGridlines/>
        <c:numFmt formatCode="#,##0" sourceLinked="0"/>
        <c:tickLblPos val="nextTo"/>
        <c:txPr>
          <a:bodyPr/>
          <a:lstStyle/>
          <a:p>
            <a:pPr>
              <a:defRPr sz="1400" b="1"/>
            </a:pPr>
            <a:endParaRPr lang="fr-FR"/>
          </a:p>
        </c:txPr>
        <c:crossAx val="6264499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26291443043031826"/>
          <c:y val="0.19153536249344141"/>
          <c:w val="0.47723651564830993"/>
          <c:h val="8.5192325097294352E-2"/>
        </c:manualLayout>
      </c:layout>
      <c:txPr>
        <a:bodyPr/>
        <a:lstStyle/>
        <a:p>
          <a:pPr>
            <a:defRPr sz="1400" b="1"/>
          </a:pPr>
          <a:endParaRPr lang="fr-FR"/>
        </a:p>
      </c:txPr>
    </c:legend>
    <c:plotVisOnly val="1"/>
    <c:dispBlanksAs val="gap"/>
  </c:chart>
  <c:externalData r:id="rId1"/>
  <c:userShapes r:id="rId2"/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fr-FR"/>
  <c:style val="26"/>
  <c:chart>
    <c:view3D>
      <c:depthPercent val="100"/>
      <c:rAngAx val="1"/>
    </c:view3D>
    <c:plotArea>
      <c:layout>
        <c:manualLayout>
          <c:layoutTarget val="inner"/>
          <c:xMode val="edge"/>
          <c:yMode val="edge"/>
          <c:x val="0.13375240594925633"/>
          <c:y val="0.30722059742532182"/>
          <c:w val="0.84452449693788423"/>
          <c:h val="0.48546065075198935"/>
        </c:manualLayout>
      </c:layout>
      <c:bar3DChart>
        <c:barDir val="col"/>
        <c:grouping val="clustered"/>
        <c:ser>
          <c:idx val="0"/>
          <c:order val="0"/>
          <c:tx>
            <c:v>2009</c:v>
          </c:tx>
          <c:cat>
            <c:strRef>
              <c:f>'DECHETS VERT'!$A$9:$A$15</c:f>
              <c:strCache>
                <c:ptCount val="7"/>
                <c:pt idx="0">
                  <c:v>Janvier</c:v>
                </c:pt>
                <c:pt idx="1">
                  <c:v>Février</c:v>
                </c:pt>
                <c:pt idx="2">
                  <c:v>Mars</c:v>
                </c:pt>
                <c:pt idx="3">
                  <c:v>Avril</c:v>
                </c:pt>
                <c:pt idx="4">
                  <c:v>Mai</c:v>
                </c:pt>
                <c:pt idx="5">
                  <c:v>TOTAL</c:v>
                </c:pt>
                <c:pt idx="6">
                  <c:v>Évolution</c:v>
                </c:pt>
              </c:strCache>
            </c:strRef>
          </c:cat>
          <c:val>
            <c:numRef>
              <c:f>'DECHETS VERT'!$B$9:$B$13</c:f>
              <c:numCache>
                <c:formatCode>0.00</c:formatCode>
                <c:ptCount val="5"/>
                <c:pt idx="0">
                  <c:v>55.720000000000013</c:v>
                </c:pt>
                <c:pt idx="1">
                  <c:v>68.040000000000006</c:v>
                </c:pt>
                <c:pt idx="2">
                  <c:v>101.91000000000012</c:v>
                </c:pt>
                <c:pt idx="3">
                  <c:v>79.56</c:v>
                </c:pt>
                <c:pt idx="4">
                  <c:v>94.01</c:v>
                </c:pt>
              </c:numCache>
            </c:numRef>
          </c:val>
        </c:ser>
        <c:ser>
          <c:idx val="1"/>
          <c:order val="1"/>
          <c:tx>
            <c:v>2010</c:v>
          </c:tx>
          <c:cat>
            <c:strRef>
              <c:f>'DECHETS VERT'!$A$9:$A$15</c:f>
              <c:strCache>
                <c:ptCount val="7"/>
                <c:pt idx="0">
                  <c:v>Janvier</c:v>
                </c:pt>
                <c:pt idx="1">
                  <c:v>Février</c:v>
                </c:pt>
                <c:pt idx="2">
                  <c:v>Mars</c:v>
                </c:pt>
                <c:pt idx="3">
                  <c:v>Avril</c:v>
                </c:pt>
                <c:pt idx="4">
                  <c:v>Mai</c:v>
                </c:pt>
                <c:pt idx="5">
                  <c:v>TOTAL</c:v>
                </c:pt>
                <c:pt idx="6">
                  <c:v>Évolution</c:v>
                </c:pt>
              </c:strCache>
            </c:strRef>
          </c:cat>
          <c:val>
            <c:numRef>
              <c:f>'DECHETS VERT'!$C$9:$C$13</c:f>
              <c:numCache>
                <c:formatCode>0.00</c:formatCode>
                <c:ptCount val="5"/>
                <c:pt idx="0">
                  <c:v>56.88</c:v>
                </c:pt>
                <c:pt idx="1">
                  <c:v>63.75</c:v>
                </c:pt>
                <c:pt idx="2">
                  <c:v>82.79</c:v>
                </c:pt>
                <c:pt idx="3">
                  <c:v>83.990000000000023</c:v>
                </c:pt>
                <c:pt idx="4">
                  <c:v>81.42</c:v>
                </c:pt>
              </c:numCache>
            </c:numRef>
          </c:val>
        </c:ser>
        <c:shape val="cylinder"/>
        <c:axId val="63518592"/>
        <c:axId val="63520128"/>
        <c:axId val="0"/>
      </c:bar3DChart>
      <c:catAx>
        <c:axId val="63518592"/>
        <c:scaling>
          <c:orientation val="minMax"/>
        </c:scaling>
        <c:axPos val="b"/>
        <c:numFmt formatCode="General" sourceLinked="1"/>
        <c:tickLblPos val="nextTo"/>
        <c:crossAx val="63520128"/>
        <c:crosses val="autoZero"/>
        <c:auto val="1"/>
        <c:lblAlgn val="ctr"/>
        <c:lblOffset val="100"/>
      </c:catAx>
      <c:valAx>
        <c:axId val="63520128"/>
        <c:scaling>
          <c:orientation val="minMax"/>
          <c:min val="0"/>
        </c:scaling>
        <c:axPos val="l"/>
        <c:majorGridlines/>
        <c:numFmt formatCode="0" sourceLinked="0"/>
        <c:tickLblPos val="nextTo"/>
        <c:crossAx val="63518592"/>
        <c:crosses val="autoZero"/>
        <c:crossBetween val="between"/>
        <c:majorUnit val="20"/>
        <c:minorUnit val="10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29062341548693349"/>
          <c:y val="0.15402322448992323"/>
          <c:w val="0.42882095118999969"/>
          <c:h val="0.12175499500732558"/>
        </c:manualLayout>
      </c:layout>
    </c:legend>
    <c:plotVisOnly val="1"/>
    <c:dispBlanksAs val="gap"/>
  </c:chart>
  <c:txPr>
    <a:bodyPr/>
    <a:lstStyle/>
    <a:p>
      <a:pPr>
        <a:defRPr sz="1400" b="1"/>
      </a:pPr>
      <a:endParaRPr lang="fr-FR"/>
    </a:p>
  </c:txPr>
  <c:externalData r:id="rId1"/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fr-FR"/>
  <c:chart>
    <c:view3D>
      <c:depthPercent val="100"/>
      <c:rAngAx val="1"/>
    </c:view3D>
    <c:plotArea>
      <c:layout>
        <c:manualLayout>
          <c:layoutTarget val="inner"/>
          <c:xMode val="edge"/>
          <c:yMode val="edge"/>
          <c:x val="0.13375240594925633"/>
          <c:y val="0.28276516344547842"/>
          <c:w val="0.84339371371681993"/>
          <c:h val="0.50299442832803865"/>
        </c:manualLayout>
      </c:layout>
      <c:bar3DChart>
        <c:barDir val="col"/>
        <c:grouping val="clustered"/>
        <c:ser>
          <c:idx val="0"/>
          <c:order val="0"/>
          <c:tx>
            <c:v>2009</c:v>
          </c:tx>
          <c:cat>
            <c:strRef>
              <c:f>'DECHETS VERT'!$A$53:$A$57</c:f>
              <c:strCache>
                <c:ptCount val="5"/>
                <c:pt idx="0">
                  <c:v>Janvier</c:v>
                </c:pt>
                <c:pt idx="1">
                  <c:v>Février</c:v>
                </c:pt>
                <c:pt idx="2">
                  <c:v>Mars</c:v>
                </c:pt>
                <c:pt idx="3">
                  <c:v>Avril</c:v>
                </c:pt>
                <c:pt idx="4">
                  <c:v>Mai</c:v>
                </c:pt>
              </c:strCache>
            </c:strRef>
          </c:cat>
          <c:val>
            <c:numRef>
              <c:f>'DECHETS VERT'!$B$53:$B$57</c:f>
              <c:numCache>
                <c:formatCode>0.00;[Red]0.00</c:formatCode>
                <c:ptCount val="5"/>
                <c:pt idx="0">
                  <c:v>82.04</c:v>
                </c:pt>
                <c:pt idx="1">
                  <c:v>119.5</c:v>
                </c:pt>
                <c:pt idx="2">
                  <c:v>113.84</c:v>
                </c:pt>
                <c:pt idx="3">
                  <c:v>94.1</c:v>
                </c:pt>
                <c:pt idx="4">
                  <c:v>122.72</c:v>
                </c:pt>
              </c:numCache>
            </c:numRef>
          </c:val>
        </c:ser>
        <c:ser>
          <c:idx val="1"/>
          <c:order val="1"/>
          <c:tx>
            <c:v>2010</c:v>
          </c:tx>
          <c:val>
            <c:numRef>
              <c:f>'DECHETS VERT'!$C$53:$C$57</c:f>
              <c:numCache>
                <c:formatCode>0.00;[Red]0.00</c:formatCode>
                <c:ptCount val="5"/>
                <c:pt idx="0">
                  <c:v>57.74</c:v>
                </c:pt>
                <c:pt idx="1">
                  <c:v>75.5</c:v>
                </c:pt>
                <c:pt idx="2">
                  <c:v>90.84</c:v>
                </c:pt>
                <c:pt idx="3">
                  <c:v>124</c:v>
                </c:pt>
                <c:pt idx="4">
                  <c:v>85.5</c:v>
                </c:pt>
              </c:numCache>
            </c:numRef>
          </c:val>
        </c:ser>
        <c:shape val="cylinder"/>
        <c:axId val="63381888"/>
        <c:axId val="63383424"/>
        <c:axId val="0"/>
      </c:bar3DChart>
      <c:catAx>
        <c:axId val="63381888"/>
        <c:scaling>
          <c:orientation val="minMax"/>
        </c:scaling>
        <c:axPos val="b"/>
        <c:numFmt formatCode="General" sourceLinked="1"/>
        <c:tickLblPos val="nextTo"/>
        <c:crossAx val="63383424"/>
        <c:crosses val="autoZero"/>
        <c:auto val="1"/>
        <c:lblAlgn val="ctr"/>
        <c:lblOffset val="100"/>
      </c:catAx>
      <c:valAx>
        <c:axId val="63383424"/>
        <c:scaling>
          <c:orientation val="minMax"/>
          <c:max val="200"/>
          <c:min val="0"/>
        </c:scaling>
        <c:axPos val="l"/>
        <c:majorGridlines/>
        <c:numFmt formatCode="0;[Red]0" sourceLinked="0"/>
        <c:tickLblPos val="nextTo"/>
        <c:crossAx val="63381888"/>
        <c:crosses val="autoZero"/>
        <c:crossBetween val="between"/>
        <c:majorUnit val="50"/>
        <c:minorUnit val="10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27815419072615921"/>
          <c:y val="0.14443799788184436"/>
          <c:w val="0.4489404024496938"/>
          <c:h val="0.1296247179628858"/>
        </c:manualLayout>
      </c:layout>
    </c:legend>
    <c:plotVisOnly val="1"/>
    <c:dispBlanksAs val="gap"/>
  </c:chart>
  <c:txPr>
    <a:bodyPr/>
    <a:lstStyle/>
    <a:p>
      <a:pPr>
        <a:defRPr sz="1400" b="1"/>
      </a:pPr>
      <a:endParaRPr lang="fr-FR"/>
    </a:p>
  </c:txPr>
  <c:externalData r:id="rId1"/>
  <c:userShapes r:id="rId2"/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chart>
    <c:view3D>
      <c:depthPercent val="100"/>
      <c:rAngAx val="1"/>
    </c:view3D>
    <c:plotArea>
      <c:layout>
        <c:manualLayout>
          <c:layoutTarget val="inner"/>
          <c:xMode val="edge"/>
          <c:yMode val="edge"/>
          <c:x val="0.13375240594925633"/>
          <c:y val="0.28276516344547842"/>
          <c:w val="0.85907839350270032"/>
          <c:h val="0.5664463776089127"/>
        </c:manualLayout>
      </c:layout>
      <c:bar3DChart>
        <c:barDir val="col"/>
        <c:grouping val="clustered"/>
        <c:ser>
          <c:idx val="0"/>
          <c:order val="0"/>
          <c:tx>
            <c:v>2009</c:v>
          </c:tx>
          <c:cat>
            <c:strRef>
              <c:f>'DECHETS VERT'!$A$53:$A$57</c:f>
              <c:strCache>
                <c:ptCount val="5"/>
                <c:pt idx="0">
                  <c:v>Janvier</c:v>
                </c:pt>
                <c:pt idx="1">
                  <c:v>Février</c:v>
                </c:pt>
                <c:pt idx="2">
                  <c:v>Mars</c:v>
                </c:pt>
                <c:pt idx="3">
                  <c:v>Avril</c:v>
                </c:pt>
                <c:pt idx="4">
                  <c:v>Mai</c:v>
                </c:pt>
              </c:strCache>
            </c:strRef>
          </c:cat>
          <c:val>
            <c:numRef>
              <c:f>'DECHETS VERT'!$D$53:$D$57</c:f>
              <c:numCache>
                <c:formatCode>0.00;[Red]0.00</c:formatCode>
                <c:ptCount val="5"/>
                <c:pt idx="0">
                  <c:v>80.92</c:v>
                </c:pt>
                <c:pt idx="1">
                  <c:v>128.73999999999998</c:v>
                </c:pt>
                <c:pt idx="2">
                  <c:v>118.02</c:v>
                </c:pt>
                <c:pt idx="3">
                  <c:v>137.72</c:v>
                </c:pt>
                <c:pt idx="4">
                  <c:v>168.48000000000027</c:v>
                </c:pt>
              </c:numCache>
            </c:numRef>
          </c:val>
        </c:ser>
        <c:ser>
          <c:idx val="1"/>
          <c:order val="1"/>
          <c:tx>
            <c:v>2010</c:v>
          </c:tx>
          <c:val>
            <c:numRef>
              <c:f>'DECHETS VERT'!$E$53:$E$57</c:f>
              <c:numCache>
                <c:formatCode>0.00;[Red]0.00</c:formatCode>
                <c:ptCount val="5"/>
                <c:pt idx="0">
                  <c:v>64.08</c:v>
                </c:pt>
                <c:pt idx="1">
                  <c:v>63.94</c:v>
                </c:pt>
                <c:pt idx="2">
                  <c:v>100.11999999999999</c:v>
                </c:pt>
                <c:pt idx="3">
                  <c:v>122.24000000000002</c:v>
                </c:pt>
                <c:pt idx="4">
                  <c:v>145.19999999999999</c:v>
                </c:pt>
              </c:numCache>
            </c:numRef>
          </c:val>
        </c:ser>
        <c:shape val="cylinder"/>
        <c:axId val="63408384"/>
        <c:axId val="63414272"/>
        <c:axId val="0"/>
      </c:bar3DChart>
      <c:catAx>
        <c:axId val="63408384"/>
        <c:scaling>
          <c:orientation val="minMax"/>
        </c:scaling>
        <c:axPos val="b"/>
        <c:numFmt formatCode="General" sourceLinked="1"/>
        <c:tickLblPos val="nextTo"/>
        <c:crossAx val="63414272"/>
        <c:crosses val="autoZero"/>
        <c:auto val="1"/>
        <c:lblAlgn val="ctr"/>
        <c:lblOffset val="100"/>
      </c:catAx>
      <c:valAx>
        <c:axId val="63414272"/>
        <c:scaling>
          <c:orientation val="minMax"/>
        </c:scaling>
        <c:axPos val="l"/>
        <c:majorGridlines/>
        <c:numFmt formatCode="0;[Red]0" sourceLinked="0"/>
        <c:tickLblPos val="nextTo"/>
        <c:crossAx val="63408384"/>
        <c:crosses val="autoZero"/>
        <c:crossBetween val="between"/>
        <c:majorUnit val="50"/>
        <c:minorUnit val="5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26557556274457988"/>
          <c:y val="0.15326937844559868"/>
          <c:w val="0.51081649677511243"/>
          <c:h val="0.1115914222512582"/>
        </c:manualLayout>
      </c:layout>
    </c:legend>
    <c:plotVisOnly val="1"/>
    <c:dispBlanksAs val="gap"/>
  </c:chart>
  <c:txPr>
    <a:bodyPr/>
    <a:lstStyle/>
    <a:p>
      <a:pPr>
        <a:defRPr sz="1400" b="1"/>
      </a:pPr>
      <a:endParaRPr lang="fr-FR"/>
    </a:p>
  </c:txPr>
  <c:externalData r:id="rId1"/>
  <c:userShapes r:id="rId2"/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fr-FR"/>
  <c:chart>
    <c:title>
      <c:tx>
        <c:rich>
          <a:bodyPr/>
          <a:lstStyle/>
          <a:p>
            <a:pPr>
              <a:defRPr/>
            </a:pPr>
            <a:r>
              <a:rPr lang="en-US"/>
              <a:t>TONNAGES DV RIMONS </a:t>
            </a:r>
          </a:p>
        </c:rich>
      </c:tx>
      <c:layout>
        <c:manualLayout>
          <c:xMode val="edge"/>
          <c:yMode val="edge"/>
          <c:x val="0.21871179637395274"/>
          <c:y val="2.0728033130396023E-3"/>
        </c:manualLayout>
      </c:layout>
    </c:title>
    <c:view3D>
      <c:depthPercent val="100"/>
      <c:rAngAx val="1"/>
    </c:view3D>
    <c:plotArea>
      <c:layout>
        <c:manualLayout>
          <c:layoutTarget val="inner"/>
          <c:xMode val="edge"/>
          <c:yMode val="edge"/>
          <c:x val="0.12908124686661371"/>
          <c:y val="0.27174971878071069"/>
          <c:w val="0.83036527175676056"/>
          <c:h val="0.41863591954579943"/>
        </c:manualLayout>
      </c:layout>
      <c:bar3DChart>
        <c:barDir val="col"/>
        <c:grouping val="clustered"/>
        <c:ser>
          <c:idx val="0"/>
          <c:order val="0"/>
          <c:tx>
            <c:v>2009</c:v>
          </c:tx>
          <c:cat>
            <c:strRef>
              <c:f>'DECHETS VERT'!$A$25:$A$29</c:f>
              <c:strCache>
                <c:ptCount val="5"/>
                <c:pt idx="0">
                  <c:v>Janvier</c:v>
                </c:pt>
                <c:pt idx="1">
                  <c:v>Février</c:v>
                </c:pt>
                <c:pt idx="2">
                  <c:v>Mars</c:v>
                </c:pt>
                <c:pt idx="3">
                  <c:v>Avril</c:v>
                </c:pt>
                <c:pt idx="4">
                  <c:v>Mai</c:v>
                </c:pt>
              </c:strCache>
            </c:strRef>
          </c:cat>
          <c:val>
            <c:numRef>
              <c:f>'DECHETS VERT'!$B$25:$B$29</c:f>
              <c:numCache>
                <c:formatCode>0.00</c:formatCode>
                <c:ptCount val="5"/>
                <c:pt idx="0">
                  <c:v>11.62</c:v>
                </c:pt>
                <c:pt idx="1">
                  <c:v>12</c:v>
                </c:pt>
                <c:pt idx="2">
                  <c:v>10.98</c:v>
                </c:pt>
                <c:pt idx="3">
                  <c:v>11.24</c:v>
                </c:pt>
                <c:pt idx="4">
                  <c:v>9.34</c:v>
                </c:pt>
              </c:numCache>
            </c:numRef>
          </c:val>
        </c:ser>
        <c:ser>
          <c:idx val="1"/>
          <c:order val="1"/>
          <c:tx>
            <c:v>2010</c:v>
          </c:tx>
          <c:cat>
            <c:strRef>
              <c:f>'DECHETS VERT'!$A$25:$A$29</c:f>
              <c:strCache>
                <c:ptCount val="5"/>
                <c:pt idx="0">
                  <c:v>Janvier</c:v>
                </c:pt>
                <c:pt idx="1">
                  <c:v>Février</c:v>
                </c:pt>
                <c:pt idx="2">
                  <c:v>Mars</c:v>
                </c:pt>
                <c:pt idx="3">
                  <c:v>Avril</c:v>
                </c:pt>
                <c:pt idx="4">
                  <c:v>Mai</c:v>
                </c:pt>
              </c:strCache>
            </c:strRef>
          </c:cat>
          <c:val>
            <c:numRef>
              <c:f>'DECHETS VERT'!$C$25:$C$29</c:f>
              <c:numCache>
                <c:formatCode>0.00</c:formatCode>
                <c:ptCount val="5"/>
                <c:pt idx="0">
                  <c:v>4.68</c:v>
                </c:pt>
                <c:pt idx="1">
                  <c:v>7.76</c:v>
                </c:pt>
                <c:pt idx="2">
                  <c:v>12.6</c:v>
                </c:pt>
                <c:pt idx="3">
                  <c:v>25.9</c:v>
                </c:pt>
                <c:pt idx="4">
                  <c:v>8.7199999999999989</c:v>
                </c:pt>
              </c:numCache>
            </c:numRef>
          </c:val>
        </c:ser>
        <c:shape val="cylinder"/>
        <c:axId val="66065152"/>
        <c:axId val="66066688"/>
        <c:axId val="0"/>
      </c:bar3DChart>
      <c:catAx>
        <c:axId val="66065152"/>
        <c:scaling>
          <c:orientation val="minMax"/>
        </c:scaling>
        <c:axPos val="b"/>
        <c:numFmt formatCode="General" sourceLinked="1"/>
        <c:majorTickMark val="none"/>
        <c:tickLblPos val="nextTo"/>
        <c:txPr>
          <a:bodyPr rot="-3240000"/>
          <a:lstStyle/>
          <a:p>
            <a:pPr>
              <a:defRPr sz="1200"/>
            </a:pPr>
            <a:endParaRPr lang="fr-FR"/>
          </a:p>
        </c:txPr>
        <c:crossAx val="66066688"/>
        <c:crosses val="autoZero"/>
        <c:auto val="1"/>
        <c:lblAlgn val="ctr"/>
        <c:lblOffset val="100"/>
      </c:catAx>
      <c:valAx>
        <c:axId val="66066688"/>
        <c:scaling>
          <c:orientation val="minMax"/>
        </c:scaling>
        <c:axPos val="l"/>
        <c:majorGridlines/>
        <c:numFmt formatCode="0" sourceLinked="0"/>
        <c:majorTickMark val="none"/>
        <c:tickLblPos val="nextTo"/>
        <c:crossAx val="66065152"/>
        <c:crosses val="autoZero"/>
        <c:crossBetween val="between"/>
        <c:majorUnit val="5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30924468051818871"/>
          <c:y val="0.15188533575106603"/>
          <c:w val="0.37015595272813123"/>
          <c:h val="6.9111781588049329E-2"/>
        </c:manualLayout>
      </c:layout>
      <c:txPr>
        <a:bodyPr/>
        <a:lstStyle/>
        <a:p>
          <a:pPr>
            <a:defRPr sz="1400"/>
          </a:pPr>
          <a:endParaRPr lang="fr-FR"/>
        </a:p>
      </c:txPr>
    </c:legend>
    <c:plotVisOnly val="1"/>
    <c:dispBlanksAs val="gap"/>
  </c:chart>
  <c:txPr>
    <a:bodyPr/>
    <a:lstStyle/>
    <a:p>
      <a:pPr>
        <a:defRPr sz="1400" b="1"/>
      </a:pPr>
      <a:endParaRPr lang="fr-FR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fr-FR"/>
  <c:style val="26"/>
  <c:chart>
    <c:plotArea>
      <c:layout>
        <c:manualLayout>
          <c:layoutTarget val="inner"/>
          <c:xMode val="edge"/>
          <c:yMode val="edge"/>
          <c:x val="0.12355774278215254"/>
          <c:y val="0.25510425780110813"/>
          <c:w val="0.85388188976378065"/>
          <c:h val="0.51905839895013128"/>
        </c:manualLayout>
      </c:layout>
      <c:barChart>
        <c:barDir val="col"/>
        <c:grouping val="clustered"/>
        <c:ser>
          <c:idx val="0"/>
          <c:order val="0"/>
          <c:tx>
            <c:v>2009</c:v>
          </c:tx>
          <c:cat>
            <c:strRef>
              <c:f>'ORDURES MENAGERES'!$A$24:$A$28</c:f>
              <c:strCache>
                <c:ptCount val="5"/>
                <c:pt idx="0">
                  <c:v>Janvier</c:v>
                </c:pt>
                <c:pt idx="1">
                  <c:v>Février</c:v>
                </c:pt>
                <c:pt idx="2">
                  <c:v>Mars</c:v>
                </c:pt>
                <c:pt idx="3">
                  <c:v>Avril</c:v>
                </c:pt>
                <c:pt idx="4">
                  <c:v>Mai</c:v>
                </c:pt>
              </c:strCache>
            </c:strRef>
          </c:cat>
          <c:val>
            <c:numRef>
              <c:f>'ORDURES MENAGERES'!$B$24:$B$28</c:f>
              <c:numCache>
                <c:formatCode>#,##0.00</c:formatCode>
                <c:ptCount val="5"/>
                <c:pt idx="0">
                  <c:v>898.59</c:v>
                </c:pt>
                <c:pt idx="1">
                  <c:v>838.64</c:v>
                </c:pt>
                <c:pt idx="2">
                  <c:v>934.45999999999947</c:v>
                </c:pt>
                <c:pt idx="3">
                  <c:v>960.16</c:v>
                </c:pt>
                <c:pt idx="4">
                  <c:v>948.8</c:v>
                </c:pt>
              </c:numCache>
            </c:numRef>
          </c:val>
        </c:ser>
        <c:ser>
          <c:idx val="1"/>
          <c:order val="1"/>
          <c:tx>
            <c:v>2010</c:v>
          </c:tx>
          <c:val>
            <c:numRef>
              <c:f>'ORDURES MENAGERES'!$D$24:$D$28</c:f>
              <c:numCache>
                <c:formatCode>#,##0.00</c:formatCode>
                <c:ptCount val="5"/>
                <c:pt idx="0">
                  <c:v>840.58</c:v>
                </c:pt>
                <c:pt idx="1">
                  <c:v>795.12</c:v>
                </c:pt>
                <c:pt idx="2">
                  <c:v>960.31</c:v>
                </c:pt>
                <c:pt idx="3">
                  <c:v>967.68000000000052</c:v>
                </c:pt>
                <c:pt idx="4">
                  <c:v>902.5</c:v>
                </c:pt>
              </c:numCache>
            </c:numRef>
          </c:val>
        </c:ser>
        <c:axId val="92478464"/>
        <c:axId val="92519040"/>
      </c:barChart>
      <c:catAx>
        <c:axId val="92478464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400"/>
            </a:pPr>
            <a:endParaRPr lang="fr-FR"/>
          </a:p>
        </c:txPr>
        <c:crossAx val="92519040"/>
        <c:crosses val="autoZero"/>
        <c:auto val="1"/>
        <c:lblAlgn val="ctr"/>
        <c:lblOffset val="100"/>
      </c:catAx>
      <c:valAx>
        <c:axId val="92519040"/>
        <c:scaling>
          <c:orientation val="minMax"/>
        </c:scaling>
        <c:axPos val="l"/>
        <c:majorGridlines/>
        <c:numFmt formatCode="#,##0" sourceLinked="0"/>
        <c:tickLblPos val="nextTo"/>
        <c:txPr>
          <a:bodyPr/>
          <a:lstStyle/>
          <a:p>
            <a:pPr>
              <a:defRPr sz="1400"/>
            </a:pPr>
            <a:endParaRPr lang="fr-FR"/>
          </a:p>
        </c:txPr>
        <c:crossAx val="9247846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35538364108351556"/>
          <c:y val="0.13216154480980569"/>
          <c:w val="0.34468052515918551"/>
          <c:h val="0.10712582593577565"/>
        </c:manualLayout>
      </c:layout>
      <c:txPr>
        <a:bodyPr/>
        <a:lstStyle/>
        <a:p>
          <a:pPr>
            <a:defRPr sz="1400"/>
          </a:pPr>
          <a:endParaRPr lang="fr-FR"/>
        </a:p>
      </c:txPr>
    </c:legend>
    <c:plotVisOnly val="1"/>
    <c:dispBlanksAs val="gap"/>
  </c:chart>
  <c:txPr>
    <a:bodyPr/>
    <a:lstStyle/>
    <a:p>
      <a:pPr>
        <a:defRPr sz="1200" b="1"/>
      </a:pPr>
      <a:endParaRPr lang="fr-FR"/>
    </a:p>
  </c:txPr>
  <c:externalData r:id="rId1"/>
  <c:userShapes r:id="rId2"/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chart>
    <c:view3D>
      <c:depthPercent val="100"/>
      <c:rAngAx val="1"/>
    </c:view3D>
    <c:plotArea>
      <c:layout>
        <c:manualLayout>
          <c:layoutTarget val="inner"/>
          <c:xMode val="edge"/>
          <c:yMode val="edge"/>
          <c:x val="0.12822429178478875"/>
          <c:y val="0.31757880182038312"/>
          <c:w val="0.8554363755378035"/>
          <c:h val="0.41248160798330247"/>
        </c:manualLayout>
      </c:layout>
      <c:bar3DChart>
        <c:barDir val="col"/>
        <c:grouping val="clustered"/>
        <c:ser>
          <c:idx val="0"/>
          <c:order val="0"/>
          <c:tx>
            <c:v>2009</c:v>
          </c:tx>
          <c:cat>
            <c:strRef>
              <c:f>'DECHETS VERT'!$A$25:$A$29</c:f>
              <c:strCache>
                <c:ptCount val="5"/>
                <c:pt idx="0">
                  <c:v>Janvier</c:v>
                </c:pt>
                <c:pt idx="1">
                  <c:v>Février</c:v>
                </c:pt>
                <c:pt idx="2">
                  <c:v>Mars</c:v>
                </c:pt>
                <c:pt idx="3">
                  <c:v>Avril</c:v>
                </c:pt>
                <c:pt idx="4">
                  <c:v>Mai</c:v>
                </c:pt>
              </c:strCache>
            </c:strRef>
          </c:cat>
          <c:val>
            <c:numRef>
              <c:f>'DECHETS VERT'!$D$25:$D$29</c:f>
              <c:numCache>
                <c:formatCode>0.00</c:formatCode>
                <c:ptCount val="5"/>
                <c:pt idx="0">
                  <c:v>5.3199999999999985</c:v>
                </c:pt>
                <c:pt idx="1">
                  <c:v>8.68</c:v>
                </c:pt>
                <c:pt idx="2">
                  <c:v>4.4800000000000004</c:v>
                </c:pt>
                <c:pt idx="3">
                  <c:v>22.4</c:v>
                </c:pt>
                <c:pt idx="4">
                  <c:v>10.3</c:v>
                </c:pt>
              </c:numCache>
            </c:numRef>
          </c:val>
        </c:ser>
        <c:ser>
          <c:idx val="1"/>
          <c:order val="1"/>
          <c:tx>
            <c:v>2010</c:v>
          </c:tx>
          <c:cat>
            <c:strRef>
              <c:f>'DECHETS VERT'!$A$25:$A$29</c:f>
              <c:strCache>
                <c:ptCount val="5"/>
                <c:pt idx="0">
                  <c:v>Janvier</c:v>
                </c:pt>
                <c:pt idx="1">
                  <c:v>Février</c:v>
                </c:pt>
                <c:pt idx="2">
                  <c:v>Mars</c:v>
                </c:pt>
                <c:pt idx="3">
                  <c:v>Avril</c:v>
                </c:pt>
                <c:pt idx="4">
                  <c:v>Mai</c:v>
                </c:pt>
              </c:strCache>
            </c:strRef>
          </c:cat>
          <c:val>
            <c:numRef>
              <c:f>'DECHETS VERT'!$E$25:$E$29</c:f>
              <c:numCache>
                <c:formatCode>0.00</c:formatCode>
                <c:ptCount val="5"/>
                <c:pt idx="0">
                  <c:v>6.18</c:v>
                </c:pt>
                <c:pt idx="1">
                  <c:v>15.44</c:v>
                </c:pt>
                <c:pt idx="2">
                  <c:v>18.739999999999988</c:v>
                </c:pt>
                <c:pt idx="3">
                  <c:v>25.36</c:v>
                </c:pt>
                <c:pt idx="4">
                  <c:v>14.32</c:v>
                </c:pt>
              </c:numCache>
            </c:numRef>
          </c:val>
        </c:ser>
        <c:shape val="cylinder"/>
        <c:axId val="66096128"/>
        <c:axId val="66110208"/>
        <c:axId val="0"/>
      </c:bar3DChart>
      <c:catAx>
        <c:axId val="66096128"/>
        <c:scaling>
          <c:orientation val="minMax"/>
        </c:scaling>
        <c:axPos val="b"/>
        <c:numFmt formatCode="General" sourceLinked="1"/>
        <c:tickLblPos val="nextTo"/>
        <c:txPr>
          <a:bodyPr rot="-3480000"/>
          <a:lstStyle/>
          <a:p>
            <a:pPr>
              <a:defRPr sz="1200"/>
            </a:pPr>
            <a:endParaRPr lang="fr-FR"/>
          </a:p>
        </c:txPr>
        <c:crossAx val="66110208"/>
        <c:crosses val="autoZero"/>
        <c:auto val="1"/>
        <c:lblAlgn val="ctr"/>
        <c:lblOffset val="100"/>
      </c:catAx>
      <c:valAx>
        <c:axId val="66110208"/>
        <c:scaling>
          <c:orientation val="minMax"/>
        </c:scaling>
        <c:axPos val="l"/>
        <c:majorGridlines/>
        <c:numFmt formatCode="0" sourceLinked="0"/>
        <c:tickLblPos val="nextTo"/>
        <c:crossAx val="66096128"/>
        <c:crosses val="autoZero"/>
        <c:crossBetween val="between"/>
        <c:majorUnit val="5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21513181999106554"/>
          <c:y val="0.15255610501837999"/>
          <c:w val="0.5200696986258686"/>
          <c:h val="0.10170802908561548"/>
        </c:manualLayout>
      </c:layout>
    </c:legend>
    <c:dispBlanksAs val="gap"/>
  </c:chart>
  <c:txPr>
    <a:bodyPr/>
    <a:lstStyle/>
    <a:p>
      <a:pPr>
        <a:defRPr sz="1400" b="1"/>
      </a:pPr>
      <a:endParaRPr lang="fr-FR"/>
    </a:p>
  </c:txPr>
  <c:externalData r:id="rId1"/>
  <c:userShapes r:id="rId2"/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chart>
    <c:view3D>
      <c:depthPercent val="100"/>
      <c:rAngAx val="1"/>
    </c:view3D>
    <c:plotArea>
      <c:layout>
        <c:manualLayout>
          <c:layoutTarget val="inner"/>
          <c:xMode val="edge"/>
          <c:yMode val="edge"/>
          <c:x val="0.16272063221389388"/>
          <c:y val="0.3462135775855365"/>
          <c:w val="0.85985542310004714"/>
          <c:h val="0.41481905208578118"/>
        </c:manualLayout>
      </c:layout>
      <c:bar3DChart>
        <c:barDir val="col"/>
        <c:grouping val="clustered"/>
        <c:ser>
          <c:idx val="0"/>
          <c:order val="0"/>
          <c:tx>
            <c:v>2009</c:v>
          </c:tx>
          <c:cat>
            <c:strRef>
              <c:f>'DECHETS VERT'!$A$25:$A$29</c:f>
              <c:strCache>
                <c:ptCount val="5"/>
                <c:pt idx="0">
                  <c:v>Janvier</c:v>
                </c:pt>
                <c:pt idx="1">
                  <c:v>Février</c:v>
                </c:pt>
                <c:pt idx="2">
                  <c:v>Mars</c:v>
                </c:pt>
                <c:pt idx="3">
                  <c:v>Avril</c:v>
                </c:pt>
                <c:pt idx="4">
                  <c:v>Mai</c:v>
                </c:pt>
              </c:strCache>
            </c:strRef>
          </c:cat>
          <c:val>
            <c:numRef>
              <c:f>'DECHETS VERT'!$F$25:$F$29</c:f>
              <c:numCache>
                <c:formatCode>0.00</c:formatCode>
                <c:ptCount val="5"/>
                <c:pt idx="0">
                  <c:v>60.220000000000013</c:v>
                </c:pt>
                <c:pt idx="1">
                  <c:v>91.48</c:v>
                </c:pt>
                <c:pt idx="2">
                  <c:v>95.960000000000022</c:v>
                </c:pt>
                <c:pt idx="3">
                  <c:v>86.22</c:v>
                </c:pt>
                <c:pt idx="4">
                  <c:v>110.66</c:v>
                </c:pt>
              </c:numCache>
            </c:numRef>
          </c:val>
        </c:ser>
        <c:ser>
          <c:idx val="1"/>
          <c:order val="1"/>
          <c:tx>
            <c:v>2010</c:v>
          </c:tx>
          <c:cat>
            <c:strRef>
              <c:f>'DECHETS VERT'!$A$25:$A$29</c:f>
              <c:strCache>
                <c:ptCount val="5"/>
                <c:pt idx="0">
                  <c:v>Janvier</c:v>
                </c:pt>
                <c:pt idx="1">
                  <c:v>Février</c:v>
                </c:pt>
                <c:pt idx="2">
                  <c:v>Mars</c:v>
                </c:pt>
                <c:pt idx="3">
                  <c:v>Avril</c:v>
                </c:pt>
                <c:pt idx="4">
                  <c:v>Mai</c:v>
                </c:pt>
              </c:strCache>
            </c:strRef>
          </c:cat>
          <c:val>
            <c:numRef>
              <c:f>'DECHETS VERT'!$G$25:$G$29</c:f>
              <c:numCache>
                <c:formatCode>0.00</c:formatCode>
                <c:ptCount val="5"/>
                <c:pt idx="0">
                  <c:v>36.340000000000003</c:v>
                </c:pt>
                <c:pt idx="1">
                  <c:v>37.840000000000003</c:v>
                </c:pt>
                <c:pt idx="2">
                  <c:v>69.459999999999994</c:v>
                </c:pt>
                <c:pt idx="3">
                  <c:v>69.239999999999995</c:v>
                </c:pt>
                <c:pt idx="4">
                  <c:v>65.679999999999978</c:v>
                </c:pt>
              </c:numCache>
            </c:numRef>
          </c:val>
        </c:ser>
        <c:shape val="cylinder"/>
        <c:axId val="65946752"/>
        <c:axId val="65948288"/>
        <c:axId val="0"/>
      </c:bar3DChart>
      <c:catAx>
        <c:axId val="65946752"/>
        <c:scaling>
          <c:orientation val="minMax"/>
        </c:scaling>
        <c:axPos val="b"/>
        <c:numFmt formatCode="General" sourceLinked="1"/>
        <c:tickLblPos val="nextTo"/>
        <c:txPr>
          <a:bodyPr rot="-3780000"/>
          <a:lstStyle/>
          <a:p>
            <a:pPr>
              <a:defRPr sz="1200"/>
            </a:pPr>
            <a:endParaRPr lang="fr-FR"/>
          </a:p>
        </c:txPr>
        <c:crossAx val="65948288"/>
        <c:crosses val="autoZero"/>
        <c:auto val="1"/>
        <c:lblAlgn val="ctr"/>
        <c:lblOffset val="100"/>
      </c:catAx>
      <c:valAx>
        <c:axId val="65948288"/>
        <c:scaling>
          <c:orientation val="minMax"/>
        </c:scaling>
        <c:axPos val="l"/>
        <c:majorGridlines/>
        <c:numFmt formatCode="0" sourceLinked="0"/>
        <c:tickLblPos val="nextTo"/>
        <c:crossAx val="65946752"/>
        <c:crosses val="autoZero"/>
        <c:crossBetween val="between"/>
        <c:majorUnit val="20"/>
        <c:minorUnit val="5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32320655808434967"/>
          <c:y val="0.16447712235318268"/>
          <c:w val="0.43227728040844232"/>
          <c:h val="0.10460384232792819"/>
        </c:manualLayout>
      </c:layout>
    </c:legend>
    <c:plotVisOnly val="1"/>
    <c:dispBlanksAs val="gap"/>
  </c:chart>
  <c:txPr>
    <a:bodyPr/>
    <a:lstStyle/>
    <a:p>
      <a:pPr>
        <a:defRPr sz="1400" b="1"/>
      </a:pPr>
      <a:endParaRPr lang="fr-FR"/>
    </a:p>
  </c:txPr>
  <c:externalData r:id="rId1"/>
  <c:userShapes r:id="rId2"/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fr-FR"/>
  <c:style val="26"/>
  <c:chart>
    <c:view3D>
      <c:depthPercent val="100"/>
      <c:rAngAx val="1"/>
    </c:view3D>
    <c:plotArea>
      <c:layout>
        <c:manualLayout>
          <c:layoutTarget val="inner"/>
          <c:xMode val="edge"/>
          <c:yMode val="edge"/>
          <c:x val="0.13375240594925633"/>
          <c:y val="0.30722059742532182"/>
          <c:w val="0.84452449693788445"/>
          <c:h val="0.48546065075198935"/>
        </c:manualLayout>
      </c:layout>
      <c:bar3DChart>
        <c:barDir val="col"/>
        <c:grouping val="clustered"/>
        <c:ser>
          <c:idx val="0"/>
          <c:order val="0"/>
          <c:tx>
            <c:v>2009</c:v>
          </c:tx>
          <c:cat>
            <c:strRef>
              <c:f>'FERRAILLE-CARTON'!$A$5:$A$9</c:f>
              <c:strCache>
                <c:ptCount val="5"/>
                <c:pt idx="0">
                  <c:v>Janvier</c:v>
                </c:pt>
                <c:pt idx="1">
                  <c:v>Février</c:v>
                </c:pt>
                <c:pt idx="2">
                  <c:v>Mars</c:v>
                </c:pt>
                <c:pt idx="3">
                  <c:v>Avril</c:v>
                </c:pt>
                <c:pt idx="4">
                  <c:v>Mai</c:v>
                </c:pt>
              </c:strCache>
            </c:strRef>
          </c:cat>
          <c:val>
            <c:numRef>
              <c:f>'FERRAILLE-CARTON'!$B$5:$B$9</c:f>
              <c:numCache>
                <c:formatCode>0.00</c:formatCode>
                <c:ptCount val="5"/>
                <c:pt idx="0">
                  <c:v>57.3</c:v>
                </c:pt>
                <c:pt idx="1">
                  <c:v>75.440000000000026</c:v>
                </c:pt>
                <c:pt idx="2">
                  <c:v>84.56</c:v>
                </c:pt>
                <c:pt idx="3">
                  <c:v>109.1</c:v>
                </c:pt>
                <c:pt idx="4">
                  <c:v>78.38</c:v>
                </c:pt>
              </c:numCache>
            </c:numRef>
          </c:val>
        </c:ser>
        <c:ser>
          <c:idx val="1"/>
          <c:order val="1"/>
          <c:tx>
            <c:v>2010</c:v>
          </c:tx>
          <c:cat>
            <c:strRef>
              <c:f>'FERRAILLE-CARTON'!$A$5:$A$9</c:f>
              <c:strCache>
                <c:ptCount val="5"/>
                <c:pt idx="0">
                  <c:v>Janvier</c:v>
                </c:pt>
                <c:pt idx="1">
                  <c:v>Février</c:v>
                </c:pt>
                <c:pt idx="2">
                  <c:v>Mars</c:v>
                </c:pt>
                <c:pt idx="3">
                  <c:v>Avril</c:v>
                </c:pt>
                <c:pt idx="4">
                  <c:v>Mai</c:v>
                </c:pt>
              </c:strCache>
            </c:strRef>
          </c:cat>
          <c:val>
            <c:numRef>
              <c:f>'FERRAILLE-CARTON'!$C$5:$C$9</c:f>
              <c:numCache>
                <c:formatCode>0.00</c:formatCode>
                <c:ptCount val="5"/>
                <c:pt idx="0">
                  <c:v>65.959999999999994</c:v>
                </c:pt>
                <c:pt idx="1">
                  <c:v>65.52</c:v>
                </c:pt>
                <c:pt idx="2">
                  <c:v>87.04</c:v>
                </c:pt>
                <c:pt idx="3">
                  <c:v>94.86</c:v>
                </c:pt>
                <c:pt idx="4">
                  <c:v>80.64</c:v>
                </c:pt>
              </c:numCache>
            </c:numRef>
          </c:val>
        </c:ser>
        <c:shape val="cylinder"/>
        <c:axId val="66354560"/>
        <c:axId val="66360448"/>
        <c:axId val="0"/>
      </c:bar3DChart>
      <c:catAx>
        <c:axId val="66354560"/>
        <c:scaling>
          <c:orientation val="minMax"/>
        </c:scaling>
        <c:axPos val="b"/>
        <c:numFmt formatCode="General" sourceLinked="1"/>
        <c:tickLblPos val="nextTo"/>
        <c:crossAx val="66360448"/>
        <c:crosses val="autoZero"/>
        <c:auto val="1"/>
        <c:lblAlgn val="ctr"/>
        <c:lblOffset val="100"/>
      </c:catAx>
      <c:valAx>
        <c:axId val="66360448"/>
        <c:scaling>
          <c:orientation val="minMax"/>
          <c:min val="0"/>
        </c:scaling>
        <c:axPos val="l"/>
        <c:majorGridlines/>
        <c:numFmt formatCode="0" sourceLinked="0"/>
        <c:tickLblPos val="nextTo"/>
        <c:crossAx val="66354560"/>
        <c:crosses val="autoZero"/>
        <c:crossBetween val="between"/>
        <c:majorUnit val="20"/>
        <c:minorUnit val="10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310376492194676"/>
          <c:y val="0.19352907989305068"/>
          <c:w val="0.40906820531731153"/>
          <c:h val="8.2249368361665048E-2"/>
        </c:manualLayout>
      </c:layout>
    </c:legend>
    <c:plotVisOnly val="1"/>
    <c:dispBlanksAs val="gap"/>
  </c:chart>
  <c:txPr>
    <a:bodyPr/>
    <a:lstStyle/>
    <a:p>
      <a:pPr>
        <a:defRPr sz="1400" b="1"/>
      </a:pPr>
      <a:endParaRPr lang="fr-FR"/>
    </a:p>
  </c:txPr>
  <c:externalData r:id="rId1"/>
  <c:userShapes r:id="rId2"/>
</c:chartSpace>
</file>

<file path=ppt/charts/chart3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style val="26"/>
  <c:chart>
    <c:view3D>
      <c:depthPercent val="100"/>
      <c:rAngAx val="1"/>
    </c:view3D>
    <c:plotArea>
      <c:layout>
        <c:manualLayout>
          <c:layoutTarget val="inner"/>
          <c:xMode val="edge"/>
          <c:yMode val="edge"/>
          <c:x val="0.13375240594925633"/>
          <c:y val="0.36637875896912303"/>
          <c:w val="0.84867826101176602"/>
          <c:h val="0.42630261660978463"/>
        </c:manualLayout>
      </c:layout>
      <c:bar3DChart>
        <c:barDir val="col"/>
        <c:grouping val="clustered"/>
        <c:ser>
          <c:idx val="0"/>
          <c:order val="0"/>
          <c:tx>
            <c:v>2009</c:v>
          </c:tx>
          <c:cat>
            <c:strRef>
              <c:f>'FERRAILLE-CARTON'!$A$5:$A$9</c:f>
              <c:strCache>
                <c:ptCount val="5"/>
                <c:pt idx="0">
                  <c:v>Janvier</c:v>
                </c:pt>
                <c:pt idx="1">
                  <c:v>Février</c:v>
                </c:pt>
                <c:pt idx="2">
                  <c:v>Mars</c:v>
                </c:pt>
                <c:pt idx="3">
                  <c:v>Avril</c:v>
                </c:pt>
                <c:pt idx="4">
                  <c:v>Mai</c:v>
                </c:pt>
              </c:strCache>
            </c:strRef>
          </c:cat>
          <c:val>
            <c:numRef>
              <c:f>'FERRAILLE-CARTON'!$D$5:$D$9</c:f>
              <c:numCache>
                <c:formatCode>0.00</c:formatCode>
                <c:ptCount val="5"/>
                <c:pt idx="0">
                  <c:v>39.58</c:v>
                </c:pt>
                <c:pt idx="1">
                  <c:v>42.14</c:v>
                </c:pt>
                <c:pt idx="2">
                  <c:v>62.18</c:v>
                </c:pt>
                <c:pt idx="3">
                  <c:v>62.56</c:v>
                </c:pt>
                <c:pt idx="4">
                  <c:v>44</c:v>
                </c:pt>
              </c:numCache>
            </c:numRef>
          </c:val>
        </c:ser>
        <c:ser>
          <c:idx val="1"/>
          <c:order val="1"/>
          <c:tx>
            <c:v>2010</c:v>
          </c:tx>
          <c:cat>
            <c:strRef>
              <c:f>'FERRAILLE-CARTON'!$A$5:$A$9</c:f>
              <c:strCache>
                <c:ptCount val="5"/>
                <c:pt idx="0">
                  <c:v>Janvier</c:v>
                </c:pt>
                <c:pt idx="1">
                  <c:v>Février</c:v>
                </c:pt>
                <c:pt idx="2">
                  <c:v>Mars</c:v>
                </c:pt>
                <c:pt idx="3">
                  <c:v>Avril</c:v>
                </c:pt>
                <c:pt idx="4">
                  <c:v>Mai</c:v>
                </c:pt>
              </c:strCache>
            </c:strRef>
          </c:cat>
          <c:val>
            <c:numRef>
              <c:f>'FERRAILLE-CARTON'!$E$5:$E$9</c:f>
              <c:numCache>
                <c:formatCode>0.00</c:formatCode>
                <c:ptCount val="5"/>
                <c:pt idx="0">
                  <c:v>33.94</c:v>
                </c:pt>
                <c:pt idx="1">
                  <c:v>31.439999999999987</c:v>
                </c:pt>
                <c:pt idx="2">
                  <c:v>58.720000000000013</c:v>
                </c:pt>
                <c:pt idx="3">
                  <c:v>59.54</c:v>
                </c:pt>
                <c:pt idx="4">
                  <c:v>43.14</c:v>
                </c:pt>
              </c:numCache>
            </c:numRef>
          </c:val>
        </c:ser>
        <c:shape val="cylinder"/>
        <c:axId val="66135552"/>
        <c:axId val="66137088"/>
        <c:axId val="0"/>
      </c:bar3DChart>
      <c:catAx>
        <c:axId val="66135552"/>
        <c:scaling>
          <c:orientation val="minMax"/>
        </c:scaling>
        <c:axPos val="b"/>
        <c:numFmt formatCode="General" sourceLinked="1"/>
        <c:tickLblPos val="nextTo"/>
        <c:crossAx val="66137088"/>
        <c:crosses val="autoZero"/>
        <c:auto val="1"/>
        <c:lblAlgn val="ctr"/>
        <c:lblOffset val="100"/>
      </c:catAx>
      <c:valAx>
        <c:axId val="66137088"/>
        <c:scaling>
          <c:orientation val="minMax"/>
          <c:min val="0"/>
        </c:scaling>
        <c:axPos val="l"/>
        <c:majorGridlines/>
        <c:numFmt formatCode="0" sourceLinked="0"/>
        <c:tickLblPos val="nextTo"/>
        <c:crossAx val="66135552"/>
        <c:crosses val="autoZero"/>
        <c:crossBetween val="between"/>
        <c:majorUnit val="20"/>
        <c:minorUnit val="10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31037630651198261"/>
          <c:y val="0.19352907989305068"/>
          <c:w val="0.40906800851077052"/>
          <c:h val="8.2248877768783549E-2"/>
        </c:manualLayout>
      </c:layout>
    </c:legend>
    <c:plotVisOnly val="1"/>
    <c:dispBlanksAs val="gap"/>
  </c:chart>
  <c:txPr>
    <a:bodyPr/>
    <a:lstStyle/>
    <a:p>
      <a:pPr>
        <a:defRPr sz="1400" b="1"/>
      </a:pPr>
      <a:endParaRPr lang="fr-FR"/>
    </a:p>
  </c:txPr>
  <c:externalData r:id="rId1"/>
  <c:userShapes r:id="rId2"/>
</c:chartSpace>
</file>

<file path=ppt/charts/chart3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fr-FR"/>
  <c:style val="26"/>
  <c:chart>
    <c:view3D>
      <c:depthPercent val="100"/>
      <c:rAngAx val="1"/>
    </c:view3D>
    <c:plotArea>
      <c:layout>
        <c:manualLayout>
          <c:layoutTarget val="inner"/>
          <c:xMode val="edge"/>
          <c:yMode val="edge"/>
          <c:x val="0.13375240594925633"/>
          <c:y val="0.30722059742532182"/>
          <c:w val="0.84452449693788478"/>
          <c:h val="0.48546065075198935"/>
        </c:manualLayout>
      </c:layout>
      <c:bar3DChart>
        <c:barDir val="col"/>
        <c:grouping val="clustered"/>
        <c:ser>
          <c:idx val="0"/>
          <c:order val="0"/>
          <c:tx>
            <c:v>2009</c:v>
          </c:tx>
          <c:cat>
            <c:strRef>
              <c:f>'FERRAILLE-CARTON'!$A$31:$A$35</c:f>
              <c:strCache>
                <c:ptCount val="5"/>
                <c:pt idx="0">
                  <c:v>Janvier</c:v>
                </c:pt>
                <c:pt idx="1">
                  <c:v>Février</c:v>
                </c:pt>
                <c:pt idx="2">
                  <c:v>Mars</c:v>
                </c:pt>
                <c:pt idx="3">
                  <c:v>Avril</c:v>
                </c:pt>
                <c:pt idx="4">
                  <c:v>Mai</c:v>
                </c:pt>
              </c:strCache>
            </c:strRef>
          </c:cat>
          <c:val>
            <c:numRef>
              <c:f>'FERRAILLE-CARTON'!$B$31:$B$35</c:f>
              <c:numCache>
                <c:formatCode>0.00</c:formatCode>
                <c:ptCount val="5"/>
                <c:pt idx="0">
                  <c:v>18.760000000000002</c:v>
                </c:pt>
                <c:pt idx="1">
                  <c:v>20.02</c:v>
                </c:pt>
                <c:pt idx="2">
                  <c:v>23.459999999999987</c:v>
                </c:pt>
                <c:pt idx="3">
                  <c:v>21.62</c:v>
                </c:pt>
                <c:pt idx="4">
                  <c:v>17.979999999999986</c:v>
                </c:pt>
              </c:numCache>
            </c:numRef>
          </c:val>
        </c:ser>
        <c:ser>
          <c:idx val="1"/>
          <c:order val="1"/>
          <c:tx>
            <c:v>2010</c:v>
          </c:tx>
          <c:cat>
            <c:strRef>
              <c:f>'FERRAILLE-CARTON'!$A$31:$A$35</c:f>
              <c:strCache>
                <c:ptCount val="5"/>
                <c:pt idx="0">
                  <c:v>Janvier</c:v>
                </c:pt>
                <c:pt idx="1">
                  <c:v>Février</c:v>
                </c:pt>
                <c:pt idx="2">
                  <c:v>Mars</c:v>
                </c:pt>
                <c:pt idx="3">
                  <c:v>Avril</c:v>
                </c:pt>
                <c:pt idx="4">
                  <c:v>Mai</c:v>
                </c:pt>
              </c:strCache>
            </c:strRef>
          </c:cat>
          <c:val>
            <c:numRef>
              <c:f>'FERRAILLE-CARTON'!$C$31:$C$35</c:f>
              <c:numCache>
                <c:formatCode>0.00</c:formatCode>
                <c:ptCount val="5"/>
                <c:pt idx="0">
                  <c:v>23.52</c:v>
                </c:pt>
                <c:pt idx="1">
                  <c:v>20.260000000000002</c:v>
                </c:pt>
                <c:pt idx="2">
                  <c:v>29.62</c:v>
                </c:pt>
                <c:pt idx="3">
                  <c:v>26.82</c:v>
                </c:pt>
                <c:pt idx="4">
                  <c:v>25.54</c:v>
                </c:pt>
              </c:numCache>
            </c:numRef>
          </c:val>
        </c:ser>
        <c:shape val="cylinder"/>
        <c:axId val="66695168"/>
        <c:axId val="66696704"/>
        <c:axId val="0"/>
      </c:bar3DChart>
      <c:catAx>
        <c:axId val="66695168"/>
        <c:scaling>
          <c:orientation val="minMax"/>
        </c:scaling>
        <c:axPos val="b"/>
        <c:numFmt formatCode="General" sourceLinked="1"/>
        <c:tickLblPos val="nextTo"/>
        <c:crossAx val="66696704"/>
        <c:crosses val="autoZero"/>
        <c:auto val="1"/>
        <c:lblAlgn val="ctr"/>
        <c:lblOffset val="100"/>
      </c:catAx>
      <c:valAx>
        <c:axId val="66696704"/>
        <c:scaling>
          <c:orientation val="minMax"/>
          <c:min val="0"/>
        </c:scaling>
        <c:axPos val="l"/>
        <c:majorGridlines/>
        <c:numFmt formatCode="0" sourceLinked="0"/>
        <c:tickLblPos val="nextTo"/>
        <c:crossAx val="66695168"/>
        <c:crosses val="autoZero"/>
        <c:crossBetween val="between"/>
        <c:majorUnit val="5"/>
        <c:minorUnit val="5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310376492194676"/>
          <c:y val="0.19352907989305068"/>
          <c:w val="0.40906820531731153"/>
          <c:h val="8.2249368361665048E-2"/>
        </c:manualLayout>
      </c:layout>
    </c:legend>
    <c:plotVisOnly val="1"/>
    <c:dispBlanksAs val="gap"/>
  </c:chart>
  <c:txPr>
    <a:bodyPr/>
    <a:lstStyle/>
    <a:p>
      <a:pPr>
        <a:defRPr sz="1400" b="1"/>
      </a:pPr>
      <a:endParaRPr lang="fr-FR"/>
    </a:p>
  </c:txPr>
  <c:externalData r:id="rId1"/>
  <c:userShapes r:id="rId2"/>
</c:chartSpace>
</file>

<file path=ppt/charts/chart3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style val="26"/>
  <c:chart>
    <c:view3D>
      <c:depthPercent val="100"/>
      <c:rAngAx val="1"/>
    </c:view3D>
    <c:plotArea>
      <c:layout>
        <c:manualLayout>
          <c:layoutTarget val="inner"/>
          <c:xMode val="edge"/>
          <c:yMode val="edge"/>
          <c:x val="0.13375240594925633"/>
          <c:y val="0.30722059742532182"/>
          <c:w val="0.84452449693788501"/>
          <c:h val="0.48546065075198935"/>
        </c:manualLayout>
      </c:layout>
      <c:bar3DChart>
        <c:barDir val="col"/>
        <c:grouping val="clustered"/>
        <c:ser>
          <c:idx val="0"/>
          <c:order val="0"/>
          <c:tx>
            <c:v>2009</c:v>
          </c:tx>
          <c:cat>
            <c:strRef>
              <c:f>'FERRAILLE-CARTON'!$A$31:$A$35</c:f>
              <c:strCache>
                <c:ptCount val="5"/>
                <c:pt idx="0">
                  <c:v>Janvier</c:v>
                </c:pt>
                <c:pt idx="1">
                  <c:v>Février</c:v>
                </c:pt>
                <c:pt idx="2">
                  <c:v>Mars</c:v>
                </c:pt>
                <c:pt idx="3">
                  <c:v>Avril</c:v>
                </c:pt>
                <c:pt idx="4">
                  <c:v>Mai</c:v>
                </c:pt>
              </c:strCache>
            </c:strRef>
          </c:cat>
          <c:val>
            <c:numRef>
              <c:f>'FERRAILLE-CARTON'!$D$31:$D$35</c:f>
              <c:numCache>
                <c:formatCode>0.00</c:formatCode>
                <c:ptCount val="5"/>
                <c:pt idx="0">
                  <c:v>8.1</c:v>
                </c:pt>
                <c:pt idx="1">
                  <c:v>13.860000000000017</c:v>
                </c:pt>
                <c:pt idx="2">
                  <c:v>12.74</c:v>
                </c:pt>
                <c:pt idx="3">
                  <c:v>16.14</c:v>
                </c:pt>
                <c:pt idx="4">
                  <c:v>15.4</c:v>
                </c:pt>
              </c:numCache>
            </c:numRef>
          </c:val>
        </c:ser>
        <c:ser>
          <c:idx val="1"/>
          <c:order val="1"/>
          <c:tx>
            <c:v>2010</c:v>
          </c:tx>
          <c:cat>
            <c:strRef>
              <c:f>'FERRAILLE-CARTON'!$A$31:$A$35</c:f>
              <c:strCache>
                <c:ptCount val="5"/>
                <c:pt idx="0">
                  <c:v>Janvier</c:v>
                </c:pt>
                <c:pt idx="1">
                  <c:v>Février</c:v>
                </c:pt>
                <c:pt idx="2">
                  <c:v>Mars</c:v>
                </c:pt>
                <c:pt idx="3">
                  <c:v>Avril</c:v>
                </c:pt>
                <c:pt idx="4">
                  <c:v>Mai</c:v>
                </c:pt>
              </c:strCache>
            </c:strRef>
          </c:cat>
          <c:val>
            <c:numRef>
              <c:f>'FERRAILLE-CARTON'!$E$31:$E$35</c:f>
              <c:numCache>
                <c:formatCode>0.00</c:formatCode>
                <c:ptCount val="5"/>
                <c:pt idx="0">
                  <c:v>12.12</c:v>
                </c:pt>
                <c:pt idx="1">
                  <c:v>10.96</c:v>
                </c:pt>
                <c:pt idx="2">
                  <c:v>13.12</c:v>
                </c:pt>
                <c:pt idx="3">
                  <c:v>18.62</c:v>
                </c:pt>
                <c:pt idx="4">
                  <c:v>12.42</c:v>
                </c:pt>
              </c:numCache>
            </c:numRef>
          </c:val>
        </c:ser>
        <c:shape val="cylinder"/>
        <c:axId val="66410368"/>
        <c:axId val="66411904"/>
        <c:axId val="0"/>
      </c:bar3DChart>
      <c:catAx>
        <c:axId val="66410368"/>
        <c:scaling>
          <c:orientation val="minMax"/>
        </c:scaling>
        <c:axPos val="b"/>
        <c:numFmt formatCode="General" sourceLinked="1"/>
        <c:tickLblPos val="nextTo"/>
        <c:crossAx val="66411904"/>
        <c:crosses val="autoZero"/>
        <c:auto val="1"/>
        <c:lblAlgn val="ctr"/>
        <c:lblOffset val="100"/>
      </c:catAx>
      <c:valAx>
        <c:axId val="66411904"/>
        <c:scaling>
          <c:orientation val="minMax"/>
          <c:min val="0"/>
        </c:scaling>
        <c:axPos val="l"/>
        <c:majorGridlines/>
        <c:numFmt formatCode="0" sourceLinked="0"/>
        <c:tickLblPos val="nextTo"/>
        <c:crossAx val="66410368"/>
        <c:crosses val="autoZero"/>
        <c:crossBetween val="between"/>
        <c:majorUnit val="5"/>
        <c:minorUnit val="5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310376492194676"/>
          <c:y val="0.19352907989305068"/>
          <c:w val="0.40906820531731153"/>
          <c:h val="8.2249368361665048E-2"/>
        </c:manualLayout>
      </c:layout>
    </c:legend>
    <c:plotVisOnly val="1"/>
    <c:dispBlanksAs val="gap"/>
  </c:chart>
  <c:txPr>
    <a:bodyPr/>
    <a:lstStyle/>
    <a:p>
      <a:pPr>
        <a:defRPr sz="1400" b="1"/>
      </a:pPr>
      <a:endParaRPr lang="fr-FR"/>
    </a:p>
  </c:txPr>
  <c:externalData r:id="rId1"/>
  <c:userShapes r:id="rId2"/>
</c:chartSpace>
</file>

<file path=ppt/charts/chart3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fr-FR"/>
  <c:style val="26"/>
  <c:chart>
    <c:view3D>
      <c:depthPercent val="100"/>
      <c:rAngAx val="1"/>
    </c:view3D>
    <c:plotArea>
      <c:layout>
        <c:manualLayout>
          <c:layoutTarget val="inner"/>
          <c:xMode val="edge"/>
          <c:yMode val="edge"/>
          <c:x val="0.13375240594925633"/>
          <c:y val="0.30722059742532182"/>
          <c:w val="0.84452449693788501"/>
          <c:h val="0.51949303128552782"/>
        </c:manualLayout>
      </c:layout>
      <c:bar3DChart>
        <c:barDir val="col"/>
        <c:grouping val="clustered"/>
        <c:ser>
          <c:idx val="0"/>
          <c:order val="0"/>
          <c:tx>
            <c:v>2009</c:v>
          </c:tx>
          <c:cat>
            <c:strRef>
              <c:f>'Recettes AFM'!$A$5:$A$9</c:f>
              <c:strCache>
                <c:ptCount val="5"/>
                <c:pt idx="0">
                  <c:v>Janvier</c:v>
                </c:pt>
                <c:pt idx="1">
                  <c:v>Février</c:v>
                </c:pt>
                <c:pt idx="2">
                  <c:v>Mars</c:v>
                </c:pt>
                <c:pt idx="3">
                  <c:v>Avril</c:v>
                </c:pt>
                <c:pt idx="4">
                  <c:v>Mai</c:v>
                </c:pt>
              </c:strCache>
            </c:strRef>
          </c:cat>
          <c:val>
            <c:numRef>
              <c:f>'Recettes AFM'!$B$5:$B$9</c:f>
              <c:numCache>
                <c:formatCode>#,##0.00</c:formatCode>
                <c:ptCount val="5"/>
                <c:pt idx="0">
                  <c:v>5328.4</c:v>
                </c:pt>
                <c:pt idx="1">
                  <c:v>6466.9</c:v>
                </c:pt>
                <c:pt idx="2">
                  <c:v>8070.7</c:v>
                </c:pt>
                <c:pt idx="3">
                  <c:v>9441.2999999999811</c:v>
                </c:pt>
                <c:pt idx="4">
                  <c:v>6730.9</c:v>
                </c:pt>
              </c:numCache>
            </c:numRef>
          </c:val>
        </c:ser>
        <c:ser>
          <c:idx val="1"/>
          <c:order val="1"/>
          <c:tx>
            <c:v>2010</c:v>
          </c:tx>
          <c:cat>
            <c:strRef>
              <c:f>'Recettes AFM'!$A$5:$A$9</c:f>
              <c:strCache>
                <c:ptCount val="5"/>
                <c:pt idx="0">
                  <c:v>Janvier</c:v>
                </c:pt>
                <c:pt idx="1">
                  <c:v>Février</c:v>
                </c:pt>
                <c:pt idx="2">
                  <c:v>Mars</c:v>
                </c:pt>
                <c:pt idx="3">
                  <c:v>Avril</c:v>
                </c:pt>
                <c:pt idx="4">
                  <c:v>Mai</c:v>
                </c:pt>
              </c:strCache>
            </c:strRef>
          </c:cat>
          <c:val>
            <c:numRef>
              <c:f>'Recettes AFM'!$C$5:$C$9</c:f>
              <c:numCache>
                <c:formatCode>#,##0.00</c:formatCode>
                <c:ptCount val="5"/>
                <c:pt idx="0">
                  <c:v>5494.5</c:v>
                </c:pt>
                <c:pt idx="1">
                  <c:v>5332.8</c:v>
                </c:pt>
                <c:pt idx="2">
                  <c:v>8016.8</c:v>
                </c:pt>
                <c:pt idx="3">
                  <c:v>8492</c:v>
                </c:pt>
                <c:pt idx="4">
                  <c:v>6807.9</c:v>
                </c:pt>
              </c:numCache>
            </c:numRef>
          </c:val>
        </c:ser>
        <c:shape val="cylinder"/>
        <c:axId val="66880256"/>
        <c:axId val="66881792"/>
        <c:axId val="0"/>
      </c:bar3DChart>
      <c:catAx>
        <c:axId val="66880256"/>
        <c:scaling>
          <c:orientation val="minMax"/>
        </c:scaling>
        <c:axPos val="b"/>
        <c:numFmt formatCode="General" sourceLinked="1"/>
        <c:tickLblPos val="nextTo"/>
        <c:crossAx val="66881792"/>
        <c:crosses val="autoZero"/>
        <c:auto val="1"/>
        <c:lblAlgn val="ctr"/>
        <c:lblOffset val="100"/>
      </c:catAx>
      <c:valAx>
        <c:axId val="66881792"/>
        <c:scaling>
          <c:orientation val="minMax"/>
          <c:min val="5000"/>
        </c:scaling>
        <c:axPos val="l"/>
        <c:majorGridlines/>
        <c:numFmt formatCode="0" sourceLinked="0"/>
        <c:tickLblPos val="nextTo"/>
        <c:crossAx val="66880256"/>
        <c:crosses val="autoZero"/>
        <c:crossBetween val="between"/>
        <c:majorUnit val="500"/>
        <c:minorUnit val="50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31037641442855968"/>
          <c:y val="0.19352899069434504"/>
          <c:w val="0.40222216935874033"/>
          <c:h val="8.7271604418431459E-2"/>
        </c:manualLayout>
      </c:layout>
    </c:legend>
    <c:plotVisOnly val="1"/>
    <c:dispBlanksAs val="gap"/>
  </c:chart>
  <c:txPr>
    <a:bodyPr/>
    <a:lstStyle/>
    <a:p>
      <a:pPr>
        <a:defRPr sz="1400" b="1"/>
      </a:pPr>
      <a:endParaRPr lang="fr-FR"/>
    </a:p>
  </c:txPr>
  <c:externalData r:id="rId1"/>
  <c:userShapes r:id="rId2"/>
</c:chartSpace>
</file>

<file path=ppt/charts/chart3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fr-FR"/>
  <c:style val="26"/>
  <c:chart>
    <c:view3D>
      <c:depthPercent val="100"/>
      <c:rAngAx val="1"/>
    </c:view3D>
    <c:plotArea>
      <c:layout>
        <c:manualLayout>
          <c:layoutTarget val="inner"/>
          <c:xMode val="edge"/>
          <c:yMode val="edge"/>
          <c:x val="0.13375240594925633"/>
          <c:y val="0.30722059742532182"/>
          <c:w val="0.84452449693788523"/>
          <c:h val="0.48546065075198935"/>
        </c:manualLayout>
      </c:layout>
      <c:bar3DChart>
        <c:barDir val="col"/>
        <c:grouping val="clustered"/>
        <c:ser>
          <c:idx val="0"/>
          <c:order val="0"/>
          <c:tx>
            <c:v>2009</c:v>
          </c:tx>
          <c:cat>
            <c:strRef>
              <c:f>'[1]Recettes Ferraille-Carton'!$A$24:$A$35</c:f>
              <c:strCache>
                <c:ptCount val="12"/>
                <c:pt idx="0">
                  <c:v>Janvier</c:v>
                </c:pt>
                <c:pt idx="1">
                  <c:v>Février</c:v>
                </c:pt>
                <c:pt idx="2">
                  <c:v>Mars</c:v>
                </c:pt>
                <c:pt idx="3">
                  <c:v>Avril</c:v>
                </c:pt>
                <c:pt idx="4">
                  <c:v>Mai</c:v>
                </c:pt>
                <c:pt idx="5">
                  <c:v>Juin</c:v>
                </c:pt>
                <c:pt idx="6">
                  <c:v>Juillet</c:v>
                </c:pt>
                <c:pt idx="7">
                  <c:v>Août</c:v>
                </c:pt>
                <c:pt idx="8">
                  <c:v>Sept.</c:v>
                </c:pt>
                <c:pt idx="9">
                  <c:v>Oct.</c:v>
                </c:pt>
                <c:pt idx="10">
                  <c:v>Nov.</c:v>
                </c:pt>
                <c:pt idx="11">
                  <c:v>Déc</c:v>
                </c:pt>
              </c:strCache>
            </c:strRef>
          </c:cat>
          <c:val>
            <c:numRef>
              <c:f>'Recettes AFM'!$B$17:$B$21</c:f>
              <c:numCache>
                <c:formatCode>#,##0.00</c:formatCode>
                <c:ptCount val="5"/>
                <c:pt idx="0">
                  <c:v>402.9</c:v>
                </c:pt>
                <c:pt idx="1">
                  <c:v>508.2</c:v>
                </c:pt>
                <c:pt idx="2">
                  <c:v>543</c:v>
                </c:pt>
                <c:pt idx="3">
                  <c:v>566.4</c:v>
                </c:pt>
                <c:pt idx="4">
                  <c:v>500.7</c:v>
                </c:pt>
              </c:numCache>
            </c:numRef>
          </c:val>
        </c:ser>
        <c:ser>
          <c:idx val="1"/>
          <c:order val="1"/>
          <c:tx>
            <c:v>2010</c:v>
          </c:tx>
          <c:cat>
            <c:strRef>
              <c:f>'[1]Recettes Ferraille-Carton'!$A$24:$A$35</c:f>
              <c:strCache>
                <c:ptCount val="12"/>
                <c:pt idx="0">
                  <c:v>Janvier</c:v>
                </c:pt>
                <c:pt idx="1">
                  <c:v>Février</c:v>
                </c:pt>
                <c:pt idx="2">
                  <c:v>Mars</c:v>
                </c:pt>
                <c:pt idx="3">
                  <c:v>Avril</c:v>
                </c:pt>
                <c:pt idx="4">
                  <c:v>Mai</c:v>
                </c:pt>
                <c:pt idx="5">
                  <c:v>Juin</c:v>
                </c:pt>
                <c:pt idx="6">
                  <c:v>Juillet</c:v>
                </c:pt>
                <c:pt idx="7">
                  <c:v>Août</c:v>
                </c:pt>
                <c:pt idx="8">
                  <c:v>Sept.</c:v>
                </c:pt>
                <c:pt idx="9">
                  <c:v>Oct.</c:v>
                </c:pt>
                <c:pt idx="10">
                  <c:v>Nov.</c:v>
                </c:pt>
                <c:pt idx="11">
                  <c:v>Déc</c:v>
                </c:pt>
              </c:strCache>
            </c:strRef>
          </c:cat>
          <c:val>
            <c:numRef>
              <c:f>'Recettes AFM'!$C$17:$C$21</c:f>
              <c:numCache>
                <c:formatCode>#,##0.00</c:formatCode>
                <c:ptCount val="5"/>
                <c:pt idx="0">
                  <c:v>534.6</c:v>
                </c:pt>
                <c:pt idx="1">
                  <c:v>468.3</c:v>
                </c:pt>
                <c:pt idx="2">
                  <c:v>641.1</c:v>
                </c:pt>
                <c:pt idx="3">
                  <c:v>681.6</c:v>
                </c:pt>
                <c:pt idx="4">
                  <c:v>536.4</c:v>
                </c:pt>
              </c:numCache>
            </c:numRef>
          </c:val>
        </c:ser>
        <c:shape val="cylinder"/>
        <c:axId val="67087744"/>
        <c:axId val="67097728"/>
        <c:axId val="0"/>
      </c:bar3DChart>
      <c:catAx>
        <c:axId val="67087744"/>
        <c:scaling>
          <c:orientation val="minMax"/>
        </c:scaling>
        <c:axPos val="b"/>
        <c:numFmt formatCode="General" sourceLinked="1"/>
        <c:tickLblPos val="nextTo"/>
        <c:crossAx val="67097728"/>
        <c:crosses val="autoZero"/>
        <c:auto val="1"/>
        <c:lblAlgn val="ctr"/>
        <c:lblOffset val="100"/>
      </c:catAx>
      <c:valAx>
        <c:axId val="67097728"/>
        <c:scaling>
          <c:orientation val="minMax"/>
          <c:min val="300"/>
        </c:scaling>
        <c:axPos val="l"/>
        <c:majorGridlines/>
        <c:numFmt formatCode="0" sourceLinked="0"/>
        <c:tickLblPos val="nextTo"/>
        <c:crossAx val="67087744"/>
        <c:crosses val="autoZero"/>
        <c:crossBetween val="between"/>
        <c:majorUnit val="100"/>
        <c:minorUnit val="50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27731860130387126"/>
          <c:y val="0.19352892532269084"/>
          <c:w val="0.46466486044083238"/>
          <c:h val="0.11219357854240826"/>
        </c:manualLayout>
      </c:layout>
    </c:legend>
    <c:plotVisOnly val="1"/>
    <c:dispBlanksAs val="gap"/>
  </c:chart>
  <c:txPr>
    <a:bodyPr/>
    <a:lstStyle/>
    <a:p>
      <a:pPr>
        <a:defRPr sz="1400" b="1"/>
      </a:pPr>
      <a:endParaRPr lang="fr-FR"/>
    </a:p>
  </c:txPr>
  <c:externalData r:id="rId1"/>
  <c:userShapes r:id="rId2"/>
</c:chartSpace>
</file>

<file path=ppt/charts/chart3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fr-FR"/>
  <c:style val="26"/>
  <c:chart>
    <c:view3D>
      <c:depthPercent val="100"/>
      <c:rAngAx val="1"/>
    </c:view3D>
    <c:plotArea>
      <c:layout>
        <c:manualLayout>
          <c:layoutTarget val="inner"/>
          <c:xMode val="edge"/>
          <c:yMode val="edge"/>
          <c:x val="0.13375240594925633"/>
          <c:y val="0.30722059742532182"/>
          <c:w val="0.84452449693788545"/>
          <c:h val="0.48546065075198935"/>
        </c:manualLayout>
      </c:layout>
      <c:bar3DChart>
        <c:barDir val="col"/>
        <c:grouping val="clustered"/>
        <c:ser>
          <c:idx val="0"/>
          <c:order val="0"/>
          <c:tx>
            <c:v>2009</c:v>
          </c:tx>
          <c:cat>
            <c:strRef>
              <c:f>'[1]Recettes Ferraille-Carton'!$A$46:$A$57</c:f>
              <c:strCache>
                <c:ptCount val="12"/>
                <c:pt idx="0">
                  <c:v>Janvier</c:v>
                </c:pt>
                <c:pt idx="1">
                  <c:v>Février</c:v>
                </c:pt>
                <c:pt idx="2">
                  <c:v>Mars</c:v>
                </c:pt>
                <c:pt idx="3">
                  <c:v>Avril</c:v>
                </c:pt>
                <c:pt idx="4">
                  <c:v>Mai</c:v>
                </c:pt>
                <c:pt idx="5">
                  <c:v>Juin</c:v>
                </c:pt>
                <c:pt idx="6">
                  <c:v>Juillet</c:v>
                </c:pt>
                <c:pt idx="7">
                  <c:v>Août</c:v>
                </c:pt>
                <c:pt idx="8">
                  <c:v>Sept.</c:v>
                </c:pt>
                <c:pt idx="9">
                  <c:v>Oct.</c:v>
                </c:pt>
                <c:pt idx="10">
                  <c:v>Nov.</c:v>
                </c:pt>
                <c:pt idx="11">
                  <c:v>Déc</c:v>
                </c:pt>
              </c:strCache>
            </c:strRef>
          </c:cat>
          <c:val>
            <c:numRef>
              <c:f>'Recettes AFM'!$B$32:$B$36</c:f>
              <c:numCache>
                <c:formatCode>#,##0.00</c:formatCode>
                <c:ptCount val="5"/>
                <c:pt idx="0">
                  <c:v>382</c:v>
                </c:pt>
                <c:pt idx="1">
                  <c:v>380</c:v>
                </c:pt>
                <c:pt idx="2">
                  <c:v>423</c:v>
                </c:pt>
                <c:pt idx="3">
                  <c:v>1237.2</c:v>
                </c:pt>
                <c:pt idx="4">
                  <c:v>0</c:v>
                </c:pt>
              </c:numCache>
            </c:numRef>
          </c:val>
        </c:ser>
        <c:ser>
          <c:idx val="1"/>
          <c:order val="1"/>
          <c:tx>
            <c:v>2010</c:v>
          </c:tx>
          <c:cat>
            <c:strRef>
              <c:f>'[1]Recettes Ferraille-Carton'!$A$46:$A$57</c:f>
              <c:strCache>
                <c:ptCount val="12"/>
                <c:pt idx="0">
                  <c:v>Janvier</c:v>
                </c:pt>
                <c:pt idx="1">
                  <c:v>Février</c:v>
                </c:pt>
                <c:pt idx="2">
                  <c:v>Mars</c:v>
                </c:pt>
                <c:pt idx="3">
                  <c:v>Avril</c:v>
                </c:pt>
                <c:pt idx="4">
                  <c:v>Mai</c:v>
                </c:pt>
                <c:pt idx="5">
                  <c:v>Juin</c:v>
                </c:pt>
                <c:pt idx="6">
                  <c:v>Juillet</c:v>
                </c:pt>
                <c:pt idx="7">
                  <c:v>Août</c:v>
                </c:pt>
                <c:pt idx="8">
                  <c:v>Sept.</c:v>
                </c:pt>
                <c:pt idx="9">
                  <c:v>Oct.</c:v>
                </c:pt>
                <c:pt idx="10">
                  <c:v>Nov.</c:v>
                </c:pt>
                <c:pt idx="11">
                  <c:v>Déc</c:v>
                </c:pt>
              </c:strCache>
            </c:strRef>
          </c:cat>
          <c:val>
            <c:numRef>
              <c:f>'Recettes AFM'!$E$32:$E$36</c:f>
              <c:numCache>
                <c:formatCode>#,##0.00</c:formatCode>
                <c:ptCount val="5"/>
                <c:pt idx="0">
                  <c:v>1048</c:v>
                </c:pt>
                <c:pt idx="1">
                  <c:v>834</c:v>
                </c:pt>
                <c:pt idx="2">
                  <c:v>1274</c:v>
                </c:pt>
                <c:pt idx="3">
                  <c:v>1080</c:v>
                </c:pt>
                <c:pt idx="4">
                  <c:v>1048</c:v>
                </c:pt>
              </c:numCache>
            </c:numRef>
          </c:val>
        </c:ser>
        <c:shape val="cylinder"/>
        <c:axId val="67401984"/>
        <c:axId val="67407872"/>
        <c:axId val="0"/>
      </c:bar3DChart>
      <c:catAx>
        <c:axId val="67401984"/>
        <c:scaling>
          <c:orientation val="minMax"/>
        </c:scaling>
        <c:axPos val="b"/>
        <c:numFmt formatCode="General" sourceLinked="1"/>
        <c:tickLblPos val="nextTo"/>
        <c:crossAx val="67407872"/>
        <c:crosses val="autoZero"/>
        <c:auto val="1"/>
        <c:lblAlgn val="ctr"/>
        <c:lblOffset val="100"/>
      </c:catAx>
      <c:valAx>
        <c:axId val="67407872"/>
        <c:scaling>
          <c:orientation val="minMax"/>
          <c:min val="0"/>
        </c:scaling>
        <c:axPos val="l"/>
        <c:majorGridlines/>
        <c:numFmt formatCode="0" sourceLinked="0"/>
        <c:tickLblPos val="nextTo"/>
        <c:crossAx val="67401984"/>
        <c:crosses val="autoZero"/>
        <c:crossBetween val="between"/>
        <c:majorUnit val="250"/>
        <c:minorUnit val="50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27731864633942155"/>
          <c:y val="0.19352907989305068"/>
          <c:w val="0.4425395096889484"/>
          <c:h val="0.11219368606961536"/>
        </c:manualLayout>
      </c:layout>
    </c:legend>
    <c:plotVisOnly val="1"/>
    <c:dispBlanksAs val="gap"/>
  </c:chart>
  <c:txPr>
    <a:bodyPr/>
    <a:lstStyle/>
    <a:p>
      <a:pPr>
        <a:defRPr sz="1400" b="1"/>
      </a:pPr>
      <a:endParaRPr lang="fr-FR"/>
    </a:p>
  </c:txPr>
  <c:externalData r:id="rId1"/>
  <c:userShapes r:id="rId2"/>
</c:chartSpace>
</file>

<file path=ppt/charts/chart3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style val="26"/>
  <c:chart>
    <c:view3D>
      <c:depthPercent val="100"/>
      <c:rAngAx val="1"/>
    </c:view3D>
    <c:plotArea>
      <c:layout>
        <c:manualLayout>
          <c:layoutTarget val="inner"/>
          <c:xMode val="edge"/>
          <c:yMode val="edge"/>
          <c:x val="0.13375240594925633"/>
          <c:y val="0.30722059742532182"/>
          <c:w val="0.84452449693788578"/>
          <c:h val="0.48546065075198935"/>
        </c:manualLayout>
      </c:layout>
      <c:bar3DChart>
        <c:barDir val="col"/>
        <c:grouping val="clustered"/>
        <c:ser>
          <c:idx val="0"/>
          <c:order val="0"/>
          <c:tx>
            <c:v>2009</c:v>
          </c:tx>
          <c:cat>
            <c:strRef>
              <c:f>'[1]Recettes Ferraille-Carton'!$A$46:$A$57</c:f>
              <c:strCache>
                <c:ptCount val="12"/>
                <c:pt idx="0">
                  <c:v>Janvier</c:v>
                </c:pt>
                <c:pt idx="1">
                  <c:v>Février</c:v>
                </c:pt>
                <c:pt idx="2">
                  <c:v>Mars</c:v>
                </c:pt>
                <c:pt idx="3">
                  <c:v>Avril</c:v>
                </c:pt>
                <c:pt idx="4">
                  <c:v>Mai</c:v>
                </c:pt>
                <c:pt idx="5">
                  <c:v>Juin</c:v>
                </c:pt>
                <c:pt idx="6">
                  <c:v>Juillet</c:v>
                </c:pt>
                <c:pt idx="7">
                  <c:v>Août</c:v>
                </c:pt>
                <c:pt idx="8">
                  <c:v>Sept.</c:v>
                </c:pt>
                <c:pt idx="9">
                  <c:v>Oct.</c:v>
                </c:pt>
                <c:pt idx="10">
                  <c:v>Nov.</c:v>
                </c:pt>
                <c:pt idx="11">
                  <c:v>Déc</c:v>
                </c:pt>
              </c:strCache>
            </c:strRef>
          </c:cat>
          <c:val>
            <c:numRef>
              <c:f>'Recettes AFM'!$C$32:$C$36</c:f>
              <c:numCache>
                <c:formatCode>#,##0.00</c:formatCode>
                <c:ptCount val="5"/>
                <c:pt idx="0">
                  <c:v>3.82</c:v>
                </c:pt>
                <c:pt idx="1">
                  <c:v>3.8</c:v>
                </c:pt>
                <c:pt idx="2">
                  <c:v>2.82</c:v>
                </c:pt>
                <c:pt idx="3">
                  <c:v>7.34</c:v>
                </c:pt>
                <c:pt idx="4">
                  <c:v>0</c:v>
                </c:pt>
              </c:numCache>
            </c:numRef>
          </c:val>
        </c:ser>
        <c:ser>
          <c:idx val="1"/>
          <c:order val="1"/>
          <c:tx>
            <c:v>2010</c:v>
          </c:tx>
          <c:cat>
            <c:strRef>
              <c:f>'[1]Recettes Ferraille-Carton'!$A$46:$A$57</c:f>
              <c:strCache>
                <c:ptCount val="12"/>
                <c:pt idx="0">
                  <c:v>Janvier</c:v>
                </c:pt>
                <c:pt idx="1">
                  <c:v>Février</c:v>
                </c:pt>
                <c:pt idx="2">
                  <c:v>Mars</c:v>
                </c:pt>
                <c:pt idx="3">
                  <c:v>Avril</c:v>
                </c:pt>
                <c:pt idx="4">
                  <c:v>Mai</c:v>
                </c:pt>
                <c:pt idx="5">
                  <c:v>Juin</c:v>
                </c:pt>
                <c:pt idx="6">
                  <c:v>Juillet</c:v>
                </c:pt>
                <c:pt idx="7">
                  <c:v>Août</c:v>
                </c:pt>
                <c:pt idx="8">
                  <c:v>Sept.</c:v>
                </c:pt>
                <c:pt idx="9">
                  <c:v>Oct.</c:v>
                </c:pt>
                <c:pt idx="10">
                  <c:v>Nov.</c:v>
                </c:pt>
                <c:pt idx="11">
                  <c:v>Déc</c:v>
                </c:pt>
              </c:strCache>
            </c:strRef>
          </c:cat>
          <c:val>
            <c:numRef>
              <c:f>'Recettes AFM'!$F$32:$F$36</c:f>
              <c:numCache>
                <c:formatCode>#,##0.00</c:formatCode>
                <c:ptCount val="5"/>
                <c:pt idx="0">
                  <c:v>2.62</c:v>
                </c:pt>
                <c:pt idx="1">
                  <c:v>2.7800000000000002</c:v>
                </c:pt>
                <c:pt idx="2">
                  <c:v>3.64</c:v>
                </c:pt>
                <c:pt idx="3">
                  <c:v>2.7</c:v>
                </c:pt>
                <c:pt idx="4">
                  <c:v>2.62</c:v>
                </c:pt>
              </c:numCache>
            </c:numRef>
          </c:val>
        </c:ser>
        <c:shape val="cylinder"/>
        <c:axId val="67454464"/>
        <c:axId val="67456000"/>
        <c:axId val="0"/>
      </c:bar3DChart>
      <c:catAx>
        <c:axId val="67454464"/>
        <c:scaling>
          <c:orientation val="minMax"/>
        </c:scaling>
        <c:axPos val="b"/>
        <c:numFmt formatCode="General" sourceLinked="1"/>
        <c:tickLblPos val="nextTo"/>
        <c:crossAx val="67456000"/>
        <c:crosses val="autoZero"/>
        <c:auto val="1"/>
        <c:lblAlgn val="ctr"/>
        <c:lblOffset val="100"/>
      </c:catAx>
      <c:valAx>
        <c:axId val="67456000"/>
        <c:scaling>
          <c:orientation val="minMax"/>
          <c:max val="10"/>
          <c:min val="0"/>
        </c:scaling>
        <c:axPos val="l"/>
        <c:majorGridlines/>
        <c:numFmt formatCode="0" sourceLinked="0"/>
        <c:tickLblPos val="nextTo"/>
        <c:crossAx val="67454464"/>
        <c:crosses val="autoZero"/>
        <c:crossBetween val="between"/>
        <c:majorUnit val="2"/>
        <c:minorUnit val="0.5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2773185942286478"/>
          <c:y val="0.19352907989305068"/>
          <c:w val="0.42377674935479953"/>
          <c:h val="0.13088527485466186"/>
        </c:manualLayout>
      </c:layout>
    </c:legend>
    <c:plotVisOnly val="1"/>
    <c:dispBlanksAs val="gap"/>
  </c:chart>
  <c:txPr>
    <a:bodyPr/>
    <a:lstStyle/>
    <a:p>
      <a:pPr>
        <a:defRPr sz="1400" b="1"/>
      </a:pPr>
      <a:endParaRPr lang="fr-FR"/>
    </a:p>
  </c:txPr>
  <c:externalData r:id="rId1"/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fr-FR"/>
  <c:style val="26"/>
  <c:chart>
    <c:plotArea>
      <c:layout>
        <c:manualLayout>
          <c:layoutTarget val="inner"/>
          <c:xMode val="edge"/>
          <c:yMode val="edge"/>
          <c:x val="0.13375240594925633"/>
          <c:y val="0.26899314668999674"/>
          <c:w val="0.83576290463692038"/>
          <c:h val="0.52701552930883644"/>
        </c:manualLayout>
      </c:layout>
      <c:barChart>
        <c:barDir val="col"/>
        <c:grouping val="clustered"/>
        <c:ser>
          <c:idx val="0"/>
          <c:order val="0"/>
          <c:tx>
            <c:v>2009</c:v>
          </c:tx>
          <c:cat>
            <c:strRef>
              <c:f>'ORDURES MENAGERES'!$A$39:$A$43</c:f>
              <c:strCache>
                <c:ptCount val="5"/>
                <c:pt idx="0">
                  <c:v>Janvier</c:v>
                </c:pt>
                <c:pt idx="1">
                  <c:v>Février</c:v>
                </c:pt>
                <c:pt idx="2">
                  <c:v>Mars</c:v>
                </c:pt>
                <c:pt idx="3">
                  <c:v>Avril</c:v>
                </c:pt>
                <c:pt idx="4">
                  <c:v>Mai</c:v>
                </c:pt>
              </c:strCache>
            </c:strRef>
          </c:cat>
          <c:val>
            <c:numRef>
              <c:f>'ORDURES MENAGERES'!$B$39:$B$43</c:f>
              <c:numCache>
                <c:formatCode>0.00</c:formatCode>
                <c:ptCount val="5"/>
                <c:pt idx="0">
                  <c:v>558.28000000000054</c:v>
                </c:pt>
                <c:pt idx="1">
                  <c:v>502.83</c:v>
                </c:pt>
                <c:pt idx="2">
                  <c:v>542.41999999999996</c:v>
                </c:pt>
                <c:pt idx="3">
                  <c:v>546.6</c:v>
                </c:pt>
                <c:pt idx="4">
                  <c:v>567.24</c:v>
                </c:pt>
              </c:numCache>
            </c:numRef>
          </c:val>
        </c:ser>
        <c:ser>
          <c:idx val="1"/>
          <c:order val="1"/>
          <c:tx>
            <c:v>2010</c:v>
          </c:tx>
          <c:cat>
            <c:strRef>
              <c:f>'ORDURES MENAGERES'!$A$39:$A$43</c:f>
              <c:strCache>
                <c:ptCount val="5"/>
                <c:pt idx="0">
                  <c:v>Janvier</c:v>
                </c:pt>
                <c:pt idx="1">
                  <c:v>Février</c:v>
                </c:pt>
                <c:pt idx="2">
                  <c:v>Mars</c:v>
                </c:pt>
                <c:pt idx="3">
                  <c:v>Avril</c:v>
                </c:pt>
                <c:pt idx="4">
                  <c:v>Mai</c:v>
                </c:pt>
              </c:strCache>
            </c:strRef>
          </c:cat>
          <c:val>
            <c:numRef>
              <c:f>'ORDURES MENAGERES'!$D$39:$D$43</c:f>
              <c:numCache>
                <c:formatCode>0.00</c:formatCode>
                <c:ptCount val="5"/>
                <c:pt idx="0">
                  <c:v>521.70000000000005</c:v>
                </c:pt>
                <c:pt idx="1">
                  <c:v>488.54</c:v>
                </c:pt>
                <c:pt idx="2">
                  <c:v>565.26</c:v>
                </c:pt>
                <c:pt idx="3">
                  <c:v>563.1</c:v>
                </c:pt>
                <c:pt idx="4">
                  <c:v>515.26</c:v>
                </c:pt>
              </c:numCache>
            </c:numRef>
          </c:val>
        </c:ser>
        <c:axId val="93053312"/>
        <c:axId val="93348224"/>
      </c:barChart>
      <c:catAx>
        <c:axId val="93053312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400" b="1"/>
            </a:pPr>
            <a:endParaRPr lang="fr-FR"/>
          </a:p>
        </c:txPr>
        <c:crossAx val="93348224"/>
        <c:crosses val="autoZero"/>
        <c:auto val="1"/>
        <c:lblAlgn val="ctr"/>
        <c:lblOffset val="100"/>
      </c:catAx>
      <c:valAx>
        <c:axId val="93348224"/>
        <c:scaling>
          <c:orientation val="minMax"/>
          <c:min val="200"/>
        </c:scaling>
        <c:axPos val="l"/>
        <c:majorGridlines/>
        <c:numFmt formatCode="0" sourceLinked="0"/>
        <c:tickLblPos val="nextTo"/>
        <c:txPr>
          <a:bodyPr/>
          <a:lstStyle/>
          <a:p>
            <a:pPr>
              <a:defRPr sz="1400" b="1"/>
            </a:pPr>
            <a:endParaRPr lang="fr-FR"/>
          </a:p>
        </c:txPr>
        <c:crossAx val="93053312"/>
        <c:crosses val="autoZero"/>
        <c:crossBetween val="between"/>
        <c:majorUnit val="100"/>
      </c:valAx>
    </c:plotArea>
    <c:legend>
      <c:legendPos val="r"/>
      <c:layout>
        <c:manualLayout>
          <c:xMode val="edge"/>
          <c:yMode val="edge"/>
          <c:x val="0.29729308836395452"/>
          <c:y val="0.15907101253777581"/>
          <c:w val="0.49992913385826915"/>
          <c:h val="0.10261944348589892"/>
        </c:manualLayout>
      </c:layout>
      <c:txPr>
        <a:bodyPr/>
        <a:lstStyle/>
        <a:p>
          <a:pPr>
            <a:defRPr sz="1400" b="1"/>
          </a:pPr>
          <a:endParaRPr lang="fr-FR"/>
        </a:p>
      </c:txPr>
    </c:legend>
    <c:plotVisOnly val="1"/>
    <c:dispBlanksAs val="gap"/>
  </c:chart>
  <c:externalData r:id="rId1"/>
  <c:userShapes r:id="rId2"/>
</c:chartSpace>
</file>

<file path=ppt/charts/chart4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fr-FR"/>
  <c:style val="26"/>
  <c:chart>
    <c:view3D>
      <c:depthPercent val="100"/>
      <c:rAngAx val="1"/>
    </c:view3D>
    <c:plotArea>
      <c:layout>
        <c:manualLayout>
          <c:layoutTarget val="inner"/>
          <c:xMode val="edge"/>
          <c:yMode val="edge"/>
          <c:x val="0.13375240594925633"/>
          <c:y val="0.31317422856939642"/>
          <c:w val="0.84452449693788501"/>
          <c:h val="0.5122998358811236"/>
        </c:manualLayout>
      </c:layout>
      <c:bar3DChart>
        <c:barDir val="col"/>
        <c:grouping val="clustered"/>
        <c:ser>
          <c:idx val="0"/>
          <c:order val="0"/>
          <c:tx>
            <c:v>2009</c:v>
          </c:tx>
          <c:cat>
            <c:strRef>
              <c:f>'TICKETS REGIS'!$B$27:$B$31</c:f>
              <c:strCache>
                <c:ptCount val="5"/>
                <c:pt idx="0">
                  <c:v>Janvier</c:v>
                </c:pt>
                <c:pt idx="1">
                  <c:v>Février</c:v>
                </c:pt>
                <c:pt idx="2">
                  <c:v>Mars</c:v>
                </c:pt>
                <c:pt idx="3">
                  <c:v>Avril</c:v>
                </c:pt>
                <c:pt idx="4">
                  <c:v>Mai</c:v>
                </c:pt>
              </c:strCache>
            </c:strRef>
          </c:cat>
          <c:val>
            <c:numRef>
              <c:f>'TICKETS REGIS'!$C$27:$C$31</c:f>
              <c:numCache>
                <c:formatCode>#,##0;[Red]#,##0</c:formatCode>
                <c:ptCount val="5"/>
                <c:pt idx="0">
                  <c:v>515</c:v>
                </c:pt>
                <c:pt idx="1">
                  <c:v>786</c:v>
                </c:pt>
                <c:pt idx="2">
                  <c:v>260</c:v>
                </c:pt>
                <c:pt idx="3">
                  <c:v>326</c:v>
                </c:pt>
                <c:pt idx="4">
                  <c:v>380</c:v>
                </c:pt>
              </c:numCache>
            </c:numRef>
          </c:val>
        </c:ser>
        <c:ser>
          <c:idx val="1"/>
          <c:order val="1"/>
          <c:tx>
            <c:v>2010</c:v>
          </c:tx>
          <c:cat>
            <c:strRef>
              <c:f>'TICKETS REGIS'!$B$27:$B$31</c:f>
              <c:strCache>
                <c:ptCount val="5"/>
                <c:pt idx="0">
                  <c:v>Janvier</c:v>
                </c:pt>
                <c:pt idx="1">
                  <c:v>Février</c:v>
                </c:pt>
                <c:pt idx="2">
                  <c:v>Mars</c:v>
                </c:pt>
                <c:pt idx="3">
                  <c:v>Avril</c:v>
                </c:pt>
                <c:pt idx="4">
                  <c:v>Mai</c:v>
                </c:pt>
              </c:strCache>
            </c:strRef>
          </c:cat>
          <c:val>
            <c:numRef>
              <c:f>'TICKETS REGIS'!$D$27:$D$31</c:f>
              <c:numCache>
                <c:formatCode>#,##0;[Red]#,##0</c:formatCode>
                <c:ptCount val="5"/>
                <c:pt idx="0">
                  <c:v>506</c:v>
                </c:pt>
                <c:pt idx="1">
                  <c:v>390</c:v>
                </c:pt>
                <c:pt idx="2">
                  <c:v>1078</c:v>
                </c:pt>
                <c:pt idx="3">
                  <c:v>900</c:v>
                </c:pt>
                <c:pt idx="4">
                  <c:v>792</c:v>
                </c:pt>
              </c:numCache>
            </c:numRef>
          </c:val>
        </c:ser>
        <c:shape val="cylinder"/>
        <c:axId val="67793280"/>
        <c:axId val="67794816"/>
        <c:axId val="0"/>
      </c:bar3DChart>
      <c:catAx>
        <c:axId val="67793280"/>
        <c:scaling>
          <c:orientation val="minMax"/>
        </c:scaling>
        <c:axPos val="b"/>
        <c:numFmt formatCode="General" sourceLinked="1"/>
        <c:tickLblPos val="nextTo"/>
        <c:crossAx val="67794816"/>
        <c:crosses val="autoZero"/>
        <c:auto val="1"/>
        <c:lblAlgn val="ctr"/>
        <c:lblOffset val="100"/>
      </c:catAx>
      <c:valAx>
        <c:axId val="67794816"/>
        <c:scaling>
          <c:orientation val="minMax"/>
          <c:max val="1200"/>
          <c:min val="0"/>
        </c:scaling>
        <c:axPos val="l"/>
        <c:majorGridlines/>
        <c:numFmt formatCode="#,##0" sourceLinked="0"/>
        <c:tickLblPos val="nextTo"/>
        <c:crossAx val="67793280"/>
        <c:crosses val="autoZero"/>
        <c:crossBetween val="between"/>
        <c:majorUnit val="150"/>
        <c:minorUnit val="50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33206361367797765"/>
          <c:y val="0.15977415305504028"/>
          <c:w val="0.40949384941340161"/>
          <c:h val="0.11481019640542584"/>
        </c:manualLayout>
      </c:layout>
    </c:legend>
    <c:plotVisOnly val="1"/>
    <c:dispBlanksAs val="gap"/>
  </c:chart>
  <c:txPr>
    <a:bodyPr/>
    <a:lstStyle/>
    <a:p>
      <a:pPr>
        <a:defRPr sz="1400" b="1"/>
      </a:pPr>
      <a:endParaRPr lang="fr-FR"/>
    </a:p>
  </c:txPr>
  <c:externalData r:id="rId1"/>
  <c:userShapes r:id="rId2"/>
</c:chartSpace>
</file>

<file path=ppt/charts/chart4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style val="26"/>
  <c:chart>
    <c:view3D>
      <c:depthPercent val="100"/>
      <c:rAngAx val="1"/>
    </c:view3D>
    <c:plotArea>
      <c:layout>
        <c:manualLayout>
          <c:layoutTarget val="inner"/>
          <c:xMode val="edge"/>
          <c:yMode val="edge"/>
          <c:x val="0.13686607607822601"/>
          <c:y val="0.28758144393308432"/>
          <c:w val="0.84452449693788523"/>
          <c:h val="0.53336441355874264"/>
        </c:manualLayout>
      </c:layout>
      <c:bar3DChart>
        <c:barDir val="col"/>
        <c:grouping val="clustered"/>
        <c:ser>
          <c:idx val="0"/>
          <c:order val="0"/>
          <c:tx>
            <c:v>2009</c:v>
          </c:tx>
          <c:cat>
            <c:strRef>
              <c:f>'TICKETS REGIS'!$B$27:$B$31</c:f>
              <c:strCache>
                <c:ptCount val="5"/>
                <c:pt idx="0">
                  <c:v>Janvier</c:v>
                </c:pt>
                <c:pt idx="1">
                  <c:v>Février</c:v>
                </c:pt>
                <c:pt idx="2">
                  <c:v>Mars</c:v>
                </c:pt>
                <c:pt idx="3">
                  <c:v>Avril</c:v>
                </c:pt>
                <c:pt idx="4">
                  <c:v>Mai</c:v>
                </c:pt>
              </c:strCache>
            </c:strRef>
          </c:cat>
          <c:val>
            <c:numRef>
              <c:f>'TICKETS REGIS'!$E$27:$E$31</c:f>
              <c:numCache>
                <c:formatCode>#,##0;[Red]#,##0</c:formatCode>
                <c:ptCount val="5"/>
                <c:pt idx="0">
                  <c:v>880</c:v>
                </c:pt>
                <c:pt idx="1">
                  <c:v>660</c:v>
                </c:pt>
                <c:pt idx="2">
                  <c:v>940</c:v>
                </c:pt>
                <c:pt idx="3">
                  <c:v>390</c:v>
                </c:pt>
                <c:pt idx="4">
                  <c:v>120</c:v>
                </c:pt>
              </c:numCache>
            </c:numRef>
          </c:val>
        </c:ser>
        <c:ser>
          <c:idx val="1"/>
          <c:order val="1"/>
          <c:tx>
            <c:v>2010</c:v>
          </c:tx>
          <c:cat>
            <c:strRef>
              <c:f>'TICKETS REGIS'!$B$27:$B$31</c:f>
              <c:strCache>
                <c:ptCount val="5"/>
                <c:pt idx="0">
                  <c:v>Janvier</c:v>
                </c:pt>
                <c:pt idx="1">
                  <c:v>Février</c:v>
                </c:pt>
                <c:pt idx="2">
                  <c:v>Mars</c:v>
                </c:pt>
                <c:pt idx="3">
                  <c:v>Avril</c:v>
                </c:pt>
                <c:pt idx="4">
                  <c:v>Mai</c:v>
                </c:pt>
              </c:strCache>
            </c:strRef>
          </c:cat>
          <c:val>
            <c:numRef>
              <c:f>'TICKETS REGIS'!$F$27:$F$31</c:f>
              <c:numCache>
                <c:formatCode>#,##0;[Red]#,##0</c:formatCode>
                <c:ptCount val="5"/>
                <c:pt idx="0">
                  <c:v>465</c:v>
                </c:pt>
                <c:pt idx="1">
                  <c:v>180</c:v>
                </c:pt>
                <c:pt idx="2">
                  <c:v>638</c:v>
                </c:pt>
                <c:pt idx="3">
                  <c:v>85</c:v>
                </c:pt>
                <c:pt idx="4">
                  <c:v>384</c:v>
                </c:pt>
              </c:numCache>
            </c:numRef>
          </c:val>
        </c:ser>
        <c:shape val="cylinder"/>
        <c:axId val="67819776"/>
        <c:axId val="67825664"/>
        <c:axId val="0"/>
      </c:bar3DChart>
      <c:catAx>
        <c:axId val="67819776"/>
        <c:scaling>
          <c:orientation val="minMax"/>
        </c:scaling>
        <c:axPos val="b"/>
        <c:numFmt formatCode="General" sourceLinked="1"/>
        <c:tickLblPos val="nextTo"/>
        <c:crossAx val="67825664"/>
        <c:crosses val="autoZero"/>
        <c:auto val="1"/>
        <c:lblAlgn val="ctr"/>
        <c:lblOffset val="100"/>
      </c:catAx>
      <c:valAx>
        <c:axId val="67825664"/>
        <c:scaling>
          <c:orientation val="minMax"/>
          <c:max val="1050"/>
          <c:min val="0"/>
        </c:scaling>
        <c:axPos val="l"/>
        <c:majorGridlines/>
        <c:numFmt formatCode="#,##0" sourceLinked="0"/>
        <c:tickLblPos val="nextTo"/>
        <c:crossAx val="67819776"/>
        <c:crosses val="autoZero"/>
        <c:crossBetween val="between"/>
        <c:majorUnit val="150"/>
        <c:minorUnit val="50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36805680359869997"/>
          <c:y val="0.1856958798641172"/>
          <c:w val="0.34543240292281491"/>
          <c:h val="7.6372022534840114E-2"/>
        </c:manualLayout>
      </c:layout>
    </c:legend>
    <c:plotVisOnly val="1"/>
    <c:dispBlanksAs val="gap"/>
  </c:chart>
  <c:txPr>
    <a:bodyPr/>
    <a:lstStyle/>
    <a:p>
      <a:pPr>
        <a:defRPr sz="1400" b="1"/>
      </a:pPr>
      <a:endParaRPr lang="fr-FR"/>
    </a:p>
  </c:txPr>
  <c:externalData r:id="rId1"/>
  <c:userShapes r:id="rId2"/>
</c:chartSpace>
</file>

<file path=ppt/charts/chart4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fr-FR"/>
  <c:style val="26"/>
  <c:chart>
    <c:view3D>
      <c:depthPercent val="100"/>
      <c:rAngAx val="1"/>
    </c:view3D>
    <c:plotArea>
      <c:layout>
        <c:manualLayout>
          <c:layoutTarget val="inner"/>
          <c:xMode val="edge"/>
          <c:yMode val="edge"/>
          <c:x val="0.12130606924803262"/>
          <c:y val="0.26930511447529065"/>
          <c:w val="0.85697061907702088"/>
          <c:h val="0.51022359472740408"/>
        </c:manualLayout>
      </c:layout>
      <c:bar3DChart>
        <c:barDir val="col"/>
        <c:grouping val="clustered"/>
        <c:ser>
          <c:idx val="0"/>
          <c:order val="0"/>
          <c:tx>
            <c:v>2009</c:v>
          </c:tx>
          <c:cat>
            <c:strRef>
              <c:f>'TICKETS REGIS'!$B$53:$B$57</c:f>
              <c:strCache>
                <c:ptCount val="5"/>
                <c:pt idx="0">
                  <c:v>Janvier</c:v>
                </c:pt>
                <c:pt idx="1">
                  <c:v>Février</c:v>
                </c:pt>
                <c:pt idx="2">
                  <c:v>Mars</c:v>
                </c:pt>
                <c:pt idx="3">
                  <c:v>Avril</c:v>
                </c:pt>
                <c:pt idx="4">
                  <c:v>Mai</c:v>
                </c:pt>
              </c:strCache>
            </c:strRef>
          </c:cat>
          <c:val>
            <c:numRef>
              <c:f>'TICKETS REGIS'!$C$53:$C$57</c:f>
              <c:numCache>
                <c:formatCode>#,##0;[Red]#,##0</c:formatCode>
                <c:ptCount val="5"/>
                <c:pt idx="0">
                  <c:v>1110</c:v>
                </c:pt>
                <c:pt idx="1">
                  <c:v>660</c:v>
                </c:pt>
                <c:pt idx="2">
                  <c:v>972</c:v>
                </c:pt>
                <c:pt idx="3">
                  <c:v>1440</c:v>
                </c:pt>
                <c:pt idx="4">
                  <c:v>495</c:v>
                </c:pt>
              </c:numCache>
            </c:numRef>
          </c:val>
        </c:ser>
        <c:ser>
          <c:idx val="1"/>
          <c:order val="1"/>
          <c:tx>
            <c:v>2010</c:v>
          </c:tx>
          <c:cat>
            <c:strRef>
              <c:f>'TICKETS REGIS'!$B$53:$B$57</c:f>
              <c:strCache>
                <c:ptCount val="5"/>
                <c:pt idx="0">
                  <c:v>Janvier</c:v>
                </c:pt>
                <c:pt idx="1">
                  <c:v>Février</c:v>
                </c:pt>
                <c:pt idx="2">
                  <c:v>Mars</c:v>
                </c:pt>
                <c:pt idx="3">
                  <c:v>Avril</c:v>
                </c:pt>
                <c:pt idx="4">
                  <c:v>Mai</c:v>
                </c:pt>
              </c:strCache>
            </c:strRef>
          </c:cat>
          <c:val>
            <c:numRef>
              <c:f>'TICKETS REGIS'!$D$53:$D$57</c:f>
              <c:numCache>
                <c:formatCode>#,##0;[Red]#,##0</c:formatCode>
                <c:ptCount val="5"/>
                <c:pt idx="0">
                  <c:v>484</c:v>
                </c:pt>
                <c:pt idx="1">
                  <c:v>840</c:v>
                </c:pt>
                <c:pt idx="2">
                  <c:v>1130</c:v>
                </c:pt>
                <c:pt idx="3">
                  <c:v>460</c:v>
                </c:pt>
                <c:pt idx="4">
                  <c:v>1570</c:v>
                </c:pt>
              </c:numCache>
            </c:numRef>
          </c:val>
        </c:ser>
        <c:shape val="cylinder"/>
        <c:axId val="80135296"/>
        <c:axId val="80136832"/>
        <c:axId val="0"/>
      </c:bar3DChart>
      <c:catAx>
        <c:axId val="8013529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200"/>
            </a:pPr>
            <a:endParaRPr lang="fr-FR"/>
          </a:p>
        </c:txPr>
        <c:crossAx val="80136832"/>
        <c:crosses val="autoZero"/>
        <c:auto val="1"/>
        <c:lblAlgn val="ctr"/>
        <c:lblOffset val="100"/>
      </c:catAx>
      <c:valAx>
        <c:axId val="80136832"/>
        <c:scaling>
          <c:orientation val="minMax"/>
          <c:max val="1750"/>
          <c:min val="0"/>
        </c:scaling>
        <c:axPos val="l"/>
        <c:majorGridlines/>
        <c:numFmt formatCode="0" sourceLinked="0"/>
        <c:tickLblPos val="nextTo"/>
        <c:txPr>
          <a:bodyPr/>
          <a:lstStyle/>
          <a:p>
            <a:pPr>
              <a:defRPr sz="1200"/>
            </a:pPr>
            <a:endParaRPr lang="fr-FR"/>
          </a:p>
        </c:txPr>
        <c:crossAx val="80135296"/>
        <c:crosses val="autoZero"/>
        <c:crossBetween val="between"/>
        <c:majorUnit val="150"/>
        <c:minorUnit val="50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22468694722642879"/>
          <c:y val="0.19184120867015364"/>
          <c:w val="0.63425732683473113"/>
          <c:h val="8.4101512906999243E-2"/>
        </c:manualLayout>
      </c:layout>
    </c:legend>
    <c:plotVisOnly val="1"/>
    <c:dispBlanksAs val="gap"/>
  </c:chart>
  <c:txPr>
    <a:bodyPr/>
    <a:lstStyle/>
    <a:p>
      <a:pPr>
        <a:defRPr sz="1400" b="1"/>
      </a:pPr>
      <a:endParaRPr lang="fr-FR"/>
    </a:p>
  </c:txPr>
  <c:externalData r:id="rId1"/>
  <c:userShapes r:id="rId2"/>
</c:chartSpace>
</file>

<file path=ppt/charts/chart4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style val="26"/>
  <c:chart>
    <c:view3D>
      <c:depthPercent val="100"/>
      <c:rAngAx val="1"/>
    </c:view3D>
    <c:plotArea>
      <c:layout>
        <c:manualLayout>
          <c:layoutTarget val="inner"/>
          <c:xMode val="edge"/>
          <c:yMode val="edge"/>
          <c:x val="0.15721394775889633"/>
          <c:y val="0.28005116161400706"/>
          <c:w val="0.87603010553907235"/>
          <c:h val="0.45651643816409532"/>
        </c:manualLayout>
      </c:layout>
      <c:bar3DChart>
        <c:barDir val="col"/>
        <c:grouping val="clustered"/>
        <c:ser>
          <c:idx val="0"/>
          <c:order val="0"/>
          <c:tx>
            <c:v>2009</c:v>
          </c:tx>
          <c:cat>
            <c:strRef>
              <c:f>'TICKETS REGIS'!$B$53:$B$57</c:f>
              <c:strCache>
                <c:ptCount val="5"/>
                <c:pt idx="0">
                  <c:v>Janvier</c:v>
                </c:pt>
                <c:pt idx="1">
                  <c:v>Février</c:v>
                </c:pt>
                <c:pt idx="2">
                  <c:v>Mars</c:v>
                </c:pt>
                <c:pt idx="3">
                  <c:v>Avril</c:v>
                </c:pt>
                <c:pt idx="4">
                  <c:v>Mai</c:v>
                </c:pt>
              </c:strCache>
            </c:strRef>
          </c:cat>
          <c:val>
            <c:numRef>
              <c:f>'TICKETS REGIS'!$E$53:$E$57</c:f>
              <c:numCache>
                <c:formatCode>#,##0;[Red]#,##0</c:formatCode>
                <c:ptCount val="5"/>
                <c:pt idx="0">
                  <c:v>200</c:v>
                </c:pt>
                <c:pt idx="1">
                  <c:v>200</c:v>
                </c:pt>
                <c:pt idx="2">
                  <c:v>20</c:v>
                </c:pt>
                <c:pt idx="3">
                  <c:v>0</c:v>
                </c:pt>
                <c:pt idx="4">
                  <c:v>40</c:v>
                </c:pt>
              </c:numCache>
            </c:numRef>
          </c:val>
        </c:ser>
        <c:ser>
          <c:idx val="1"/>
          <c:order val="1"/>
          <c:tx>
            <c:v>2010</c:v>
          </c:tx>
          <c:cat>
            <c:strRef>
              <c:f>'TICKETS REGIS'!$B$53:$B$57</c:f>
              <c:strCache>
                <c:ptCount val="5"/>
                <c:pt idx="0">
                  <c:v>Janvier</c:v>
                </c:pt>
                <c:pt idx="1">
                  <c:v>Février</c:v>
                </c:pt>
                <c:pt idx="2">
                  <c:v>Mars</c:v>
                </c:pt>
                <c:pt idx="3">
                  <c:v>Avril</c:v>
                </c:pt>
                <c:pt idx="4">
                  <c:v>Mai</c:v>
                </c:pt>
              </c:strCache>
            </c:strRef>
          </c:cat>
          <c:val>
            <c:numRef>
              <c:f>'TICKETS REGIS'!$F$53:$F$57</c:f>
              <c:numCache>
                <c:formatCode>#,##0;[Red]#,##0</c:formatCode>
                <c:ptCount val="5"/>
                <c:pt idx="0">
                  <c:v>40</c:v>
                </c:pt>
                <c:pt idx="1">
                  <c:v>200</c:v>
                </c:pt>
                <c:pt idx="2">
                  <c:v>220</c:v>
                </c:pt>
                <c:pt idx="3">
                  <c:v>326</c:v>
                </c:pt>
                <c:pt idx="4">
                  <c:v>40</c:v>
                </c:pt>
              </c:numCache>
            </c:numRef>
          </c:val>
        </c:ser>
        <c:shape val="cylinder"/>
        <c:axId val="67890176"/>
        <c:axId val="67891968"/>
        <c:axId val="0"/>
      </c:bar3DChart>
      <c:catAx>
        <c:axId val="6789017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200"/>
            </a:pPr>
            <a:endParaRPr lang="fr-FR"/>
          </a:p>
        </c:txPr>
        <c:crossAx val="67891968"/>
        <c:crosses val="autoZero"/>
        <c:auto val="1"/>
        <c:lblAlgn val="ctr"/>
        <c:lblOffset val="100"/>
      </c:catAx>
      <c:valAx>
        <c:axId val="67891968"/>
        <c:scaling>
          <c:orientation val="minMax"/>
          <c:max val="350"/>
          <c:min val="0"/>
        </c:scaling>
        <c:axPos val="l"/>
        <c:majorGridlines/>
        <c:numFmt formatCode="0" sourceLinked="0"/>
        <c:tickLblPos val="nextTo"/>
        <c:txPr>
          <a:bodyPr/>
          <a:lstStyle/>
          <a:p>
            <a:pPr>
              <a:defRPr sz="1200"/>
            </a:pPr>
            <a:endParaRPr lang="fr-FR"/>
          </a:p>
        </c:txPr>
        <c:crossAx val="67890176"/>
        <c:crosses val="autoZero"/>
        <c:crossBetween val="between"/>
        <c:majorUnit val="50"/>
        <c:minorUnit val="50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21983083233013276"/>
          <c:y val="0.16485142252756971"/>
          <c:w val="0.64879965844508902"/>
          <c:h val="7.6372120151647876E-2"/>
        </c:manualLayout>
      </c:layout>
    </c:legend>
    <c:plotVisOnly val="1"/>
    <c:dispBlanksAs val="gap"/>
  </c:chart>
  <c:txPr>
    <a:bodyPr/>
    <a:lstStyle/>
    <a:p>
      <a:pPr>
        <a:defRPr sz="1400" b="1"/>
      </a:pPr>
      <a:endParaRPr lang="fr-FR"/>
    </a:p>
  </c:txPr>
  <c:externalData r:id="rId1"/>
  <c:userShapes r:id="rId2"/>
</c:chartSpace>
</file>

<file path=ppt/charts/chart4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style val="26"/>
  <c:chart>
    <c:view3D>
      <c:depthPercent val="100"/>
      <c:rAngAx val="1"/>
    </c:view3D>
    <c:plotArea>
      <c:layout>
        <c:manualLayout>
          <c:layoutTarget val="inner"/>
          <c:xMode val="edge"/>
          <c:yMode val="edge"/>
          <c:x val="0.10656142438380529"/>
          <c:y val="0.27954083034012484"/>
          <c:w val="0.8717156948937278"/>
          <c:h val="0.46911250958116785"/>
        </c:manualLayout>
      </c:layout>
      <c:bar3DChart>
        <c:barDir val="col"/>
        <c:grouping val="clustered"/>
        <c:ser>
          <c:idx val="0"/>
          <c:order val="0"/>
          <c:tx>
            <c:v>2009</c:v>
          </c:tx>
          <c:cat>
            <c:strRef>
              <c:f>'TICKETS REGIS'!$B$53:$B$57</c:f>
              <c:strCache>
                <c:ptCount val="5"/>
                <c:pt idx="0">
                  <c:v>Janvier</c:v>
                </c:pt>
                <c:pt idx="1">
                  <c:v>Février</c:v>
                </c:pt>
                <c:pt idx="2">
                  <c:v>Mars</c:v>
                </c:pt>
                <c:pt idx="3">
                  <c:v>Avril</c:v>
                </c:pt>
                <c:pt idx="4">
                  <c:v>Mai</c:v>
                </c:pt>
              </c:strCache>
            </c:strRef>
          </c:cat>
          <c:val>
            <c:numRef>
              <c:f>'TICKETS REGIS'!$G$53:$G$57</c:f>
              <c:numCache>
                <c:formatCode>#,##0;[Red]#,##0</c:formatCode>
                <c:ptCount val="5"/>
                <c:pt idx="0">
                  <c:v>0</c:v>
                </c:pt>
                <c:pt idx="1">
                  <c:v>80</c:v>
                </c:pt>
                <c:pt idx="2">
                  <c:v>40</c:v>
                </c:pt>
                <c:pt idx="3">
                  <c:v>200</c:v>
                </c:pt>
                <c:pt idx="4">
                  <c:v>200</c:v>
                </c:pt>
              </c:numCache>
            </c:numRef>
          </c:val>
        </c:ser>
        <c:ser>
          <c:idx val="1"/>
          <c:order val="1"/>
          <c:tx>
            <c:v>2010</c:v>
          </c:tx>
          <c:cat>
            <c:strRef>
              <c:f>'TICKETS REGIS'!$B$53:$B$57</c:f>
              <c:strCache>
                <c:ptCount val="5"/>
                <c:pt idx="0">
                  <c:v>Janvier</c:v>
                </c:pt>
                <c:pt idx="1">
                  <c:v>Février</c:v>
                </c:pt>
                <c:pt idx="2">
                  <c:v>Mars</c:v>
                </c:pt>
                <c:pt idx="3">
                  <c:v>Avril</c:v>
                </c:pt>
                <c:pt idx="4">
                  <c:v>Mai</c:v>
                </c:pt>
              </c:strCache>
            </c:strRef>
          </c:cat>
          <c:val>
            <c:numRef>
              <c:f>'TICKETS REGIS'!$H$53:$H$57</c:f>
              <c:numCache>
                <c:formatCode>#,##0;[Red]#,##0</c:formatCode>
                <c:ptCount val="5"/>
                <c:pt idx="0">
                  <c:v>160</c:v>
                </c:pt>
                <c:pt idx="1">
                  <c:v>603</c:v>
                </c:pt>
                <c:pt idx="2">
                  <c:v>690</c:v>
                </c:pt>
                <c:pt idx="3">
                  <c:v>430</c:v>
                </c:pt>
                <c:pt idx="4">
                  <c:v>376</c:v>
                </c:pt>
              </c:numCache>
            </c:numRef>
          </c:val>
        </c:ser>
        <c:shape val="cylinder"/>
        <c:axId val="80172160"/>
        <c:axId val="80173696"/>
        <c:axId val="0"/>
      </c:bar3DChart>
      <c:catAx>
        <c:axId val="80172160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200"/>
            </a:pPr>
            <a:endParaRPr lang="fr-FR"/>
          </a:p>
        </c:txPr>
        <c:crossAx val="80173696"/>
        <c:crosses val="autoZero"/>
        <c:auto val="1"/>
        <c:lblAlgn val="ctr"/>
        <c:lblOffset val="100"/>
      </c:catAx>
      <c:valAx>
        <c:axId val="80173696"/>
        <c:scaling>
          <c:orientation val="minMax"/>
          <c:max val="750"/>
          <c:min val="0"/>
        </c:scaling>
        <c:axPos val="l"/>
        <c:majorGridlines/>
        <c:numFmt formatCode="0" sourceLinked="0"/>
        <c:tickLblPos val="nextTo"/>
        <c:txPr>
          <a:bodyPr/>
          <a:lstStyle/>
          <a:p>
            <a:pPr>
              <a:defRPr sz="1200"/>
            </a:pPr>
            <a:endParaRPr lang="fr-FR"/>
          </a:p>
        </c:txPr>
        <c:crossAx val="80172160"/>
        <c:crosses val="autoZero"/>
        <c:crossBetween val="between"/>
        <c:majorUnit val="80"/>
        <c:minorUnit val="5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21538649581182179"/>
          <c:y val="0.15977415305504028"/>
          <c:w val="0.6102091597079915"/>
          <c:h val="7.6372120151647876E-2"/>
        </c:manualLayout>
      </c:layout>
    </c:legend>
    <c:plotVisOnly val="1"/>
    <c:dispBlanksAs val="gap"/>
  </c:chart>
  <c:txPr>
    <a:bodyPr/>
    <a:lstStyle/>
    <a:p>
      <a:pPr>
        <a:defRPr sz="1400" b="1"/>
      </a:pPr>
      <a:endParaRPr lang="fr-FR"/>
    </a:p>
  </c:txPr>
  <c:externalData r:id="rId1"/>
  <c:userShapes r:id="rId2"/>
</c:chartSpace>
</file>

<file path=ppt/charts/chart4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fr-FR"/>
  <c:style val="26"/>
  <c:chart>
    <c:plotArea>
      <c:layout>
        <c:manualLayout>
          <c:layoutTarget val="inner"/>
          <c:xMode val="edge"/>
          <c:yMode val="edge"/>
          <c:x val="0.14095745439227569"/>
          <c:y val="0.27079306716616369"/>
          <c:w val="0.82376334462525758"/>
          <c:h val="0.53842357811000496"/>
        </c:manualLayout>
      </c:layout>
      <c:barChart>
        <c:barDir val="col"/>
        <c:grouping val="clustered"/>
        <c:ser>
          <c:idx val="0"/>
          <c:order val="0"/>
          <c:tx>
            <c:v>2009</c:v>
          </c:tx>
          <c:cat>
            <c:strRef>
              <c:f>'Fréquentations déch.'!$A$5:$A$9</c:f>
              <c:strCache>
                <c:ptCount val="5"/>
                <c:pt idx="0">
                  <c:v>Janvier</c:v>
                </c:pt>
                <c:pt idx="1">
                  <c:v>Février</c:v>
                </c:pt>
                <c:pt idx="2">
                  <c:v>Mars</c:v>
                </c:pt>
                <c:pt idx="3">
                  <c:v>Avril</c:v>
                </c:pt>
                <c:pt idx="4">
                  <c:v>Mai</c:v>
                </c:pt>
              </c:strCache>
            </c:strRef>
          </c:cat>
          <c:val>
            <c:numRef>
              <c:f>'Fréquentations déch.'!$B$5:$B$9</c:f>
              <c:numCache>
                <c:formatCode>#,##0</c:formatCode>
                <c:ptCount val="5"/>
                <c:pt idx="0">
                  <c:v>1679</c:v>
                </c:pt>
                <c:pt idx="1">
                  <c:v>2445</c:v>
                </c:pt>
                <c:pt idx="2">
                  <c:v>2640</c:v>
                </c:pt>
                <c:pt idx="3">
                  <c:v>2685</c:v>
                </c:pt>
                <c:pt idx="4">
                  <c:v>2960</c:v>
                </c:pt>
              </c:numCache>
            </c:numRef>
          </c:val>
        </c:ser>
        <c:ser>
          <c:idx val="1"/>
          <c:order val="1"/>
          <c:tx>
            <c:v>2010</c:v>
          </c:tx>
          <c:cat>
            <c:strRef>
              <c:f>'Fréquentations déch.'!$A$5:$A$9</c:f>
              <c:strCache>
                <c:ptCount val="5"/>
                <c:pt idx="0">
                  <c:v>Janvier</c:v>
                </c:pt>
                <c:pt idx="1">
                  <c:v>Février</c:v>
                </c:pt>
                <c:pt idx="2">
                  <c:v>Mars</c:v>
                </c:pt>
                <c:pt idx="3">
                  <c:v>Avril</c:v>
                </c:pt>
                <c:pt idx="4">
                  <c:v>Mai</c:v>
                </c:pt>
              </c:strCache>
            </c:strRef>
          </c:cat>
          <c:val>
            <c:numRef>
              <c:f>'Fréquentations déch.'!$C$5:$C$9</c:f>
              <c:numCache>
                <c:formatCode>#,##0</c:formatCode>
                <c:ptCount val="5"/>
                <c:pt idx="0">
                  <c:v>1533</c:v>
                </c:pt>
                <c:pt idx="1">
                  <c:v>1857</c:v>
                </c:pt>
                <c:pt idx="2">
                  <c:v>2687</c:v>
                </c:pt>
                <c:pt idx="3">
                  <c:v>3466</c:v>
                </c:pt>
                <c:pt idx="4">
                  <c:v>2547</c:v>
                </c:pt>
              </c:numCache>
            </c:numRef>
          </c:val>
        </c:ser>
        <c:axId val="80512896"/>
        <c:axId val="80514432"/>
      </c:barChart>
      <c:catAx>
        <c:axId val="80512896"/>
        <c:scaling>
          <c:orientation val="minMax"/>
        </c:scaling>
        <c:axPos val="b"/>
        <c:numFmt formatCode="General" sourceLinked="1"/>
        <c:tickLblPos val="nextTo"/>
        <c:crossAx val="80514432"/>
        <c:crosses val="autoZero"/>
        <c:auto val="1"/>
        <c:lblAlgn val="ctr"/>
        <c:lblOffset val="100"/>
      </c:catAx>
      <c:valAx>
        <c:axId val="80514432"/>
        <c:scaling>
          <c:orientation val="minMax"/>
        </c:scaling>
        <c:axPos val="l"/>
        <c:majorGridlines/>
        <c:numFmt formatCode="#,##0" sourceLinked="1"/>
        <c:tickLblPos val="nextTo"/>
        <c:crossAx val="8051289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2946025151764014"/>
          <c:y val="0.12946847397499991"/>
          <c:w val="0.39593256364427026"/>
          <c:h val="0.12432219945109621"/>
        </c:manualLayout>
      </c:layout>
    </c:legend>
    <c:plotVisOnly val="1"/>
    <c:dispBlanksAs val="gap"/>
  </c:chart>
  <c:txPr>
    <a:bodyPr/>
    <a:lstStyle/>
    <a:p>
      <a:pPr>
        <a:defRPr sz="1400" b="1"/>
      </a:pPr>
      <a:endParaRPr lang="fr-FR"/>
    </a:p>
  </c:txPr>
  <c:externalData r:id="rId1"/>
  <c:userShapes r:id="rId2"/>
</c:chartSpace>
</file>

<file path=ppt/charts/chart4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style val="26"/>
  <c:chart>
    <c:plotArea>
      <c:layout>
        <c:manualLayout>
          <c:layoutTarget val="inner"/>
          <c:xMode val="edge"/>
          <c:yMode val="edge"/>
          <c:x val="0.1409574543922758"/>
          <c:y val="0.27079306716616369"/>
          <c:w val="0.83105202994560556"/>
          <c:h val="0.53842357811000496"/>
        </c:manualLayout>
      </c:layout>
      <c:barChart>
        <c:barDir val="col"/>
        <c:grouping val="clustered"/>
        <c:ser>
          <c:idx val="0"/>
          <c:order val="0"/>
          <c:tx>
            <c:v>2009</c:v>
          </c:tx>
          <c:cat>
            <c:strRef>
              <c:f>'Fréquentations déch.'!$A$5:$A$9</c:f>
              <c:strCache>
                <c:ptCount val="5"/>
                <c:pt idx="0">
                  <c:v>Janvier</c:v>
                </c:pt>
                <c:pt idx="1">
                  <c:v>Février</c:v>
                </c:pt>
                <c:pt idx="2">
                  <c:v>Mars</c:v>
                </c:pt>
                <c:pt idx="3">
                  <c:v>Avril</c:v>
                </c:pt>
                <c:pt idx="4">
                  <c:v>Mai</c:v>
                </c:pt>
              </c:strCache>
            </c:strRef>
          </c:cat>
          <c:val>
            <c:numRef>
              <c:f>'Fréquentations déch.'!$D$5:$D$9</c:f>
              <c:numCache>
                <c:formatCode>#,##0</c:formatCode>
                <c:ptCount val="5"/>
                <c:pt idx="0">
                  <c:v>2154</c:v>
                </c:pt>
                <c:pt idx="1">
                  <c:v>3201</c:v>
                </c:pt>
                <c:pt idx="2">
                  <c:v>3380</c:v>
                </c:pt>
                <c:pt idx="3">
                  <c:v>3722</c:v>
                </c:pt>
                <c:pt idx="4">
                  <c:v>3993</c:v>
                </c:pt>
              </c:numCache>
            </c:numRef>
          </c:val>
        </c:ser>
        <c:ser>
          <c:idx val="1"/>
          <c:order val="1"/>
          <c:tx>
            <c:v>2010</c:v>
          </c:tx>
          <c:cat>
            <c:strRef>
              <c:f>'Fréquentations déch.'!$A$5:$A$9</c:f>
              <c:strCache>
                <c:ptCount val="5"/>
                <c:pt idx="0">
                  <c:v>Janvier</c:v>
                </c:pt>
                <c:pt idx="1">
                  <c:v>Février</c:v>
                </c:pt>
                <c:pt idx="2">
                  <c:v>Mars</c:v>
                </c:pt>
                <c:pt idx="3">
                  <c:v>Avril</c:v>
                </c:pt>
                <c:pt idx="4">
                  <c:v>Mai</c:v>
                </c:pt>
              </c:strCache>
            </c:strRef>
          </c:cat>
          <c:val>
            <c:numRef>
              <c:f>'Fréquentations déch.'!$E$5:$E$9</c:f>
              <c:numCache>
                <c:formatCode>#,##0</c:formatCode>
                <c:ptCount val="5"/>
                <c:pt idx="0">
                  <c:v>1799</c:v>
                </c:pt>
                <c:pt idx="1">
                  <c:v>2211</c:v>
                </c:pt>
                <c:pt idx="2">
                  <c:v>3433</c:v>
                </c:pt>
                <c:pt idx="3">
                  <c:v>4138</c:v>
                </c:pt>
                <c:pt idx="4">
                  <c:v>3485</c:v>
                </c:pt>
              </c:numCache>
            </c:numRef>
          </c:val>
        </c:ser>
        <c:axId val="80539008"/>
        <c:axId val="80217216"/>
      </c:barChart>
      <c:catAx>
        <c:axId val="80539008"/>
        <c:scaling>
          <c:orientation val="minMax"/>
        </c:scaling>
        <c:axPos val="b"/>
        <c:numFmt formatCode="General" sourceLinked="1"/>
        <c:tickLblPos val="nextTo"/>
        <c:crossAx val="80217216"/>
        <c:crosses val="autoZero"/>
        <c:auto val="1"/>
        <c:lblAlgn val="ctr"/>
        <c:lblOffset val="100"/>
      </c:catAx>
      <c:valAx>
        <c:axId val="80217216"/>
        <c:scaling>
          <c:orientation val="minMax"/>
        </c:scaling>
        <c:axPos val="l"/>
        <c:majorGridlines/>
        <c:numFmt formatCode="#,##0" sourceLinked="1"/>
        <c:tickLblPos val="nextTo"/>
        <c:crossAx val="8053900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29460263119284158"/>
          <c:y val="0.14216723392512226"/>
          <c:w val="0.39593257364568707"/>
          <c:h val="0.11162393230760206"/>
        </c:manualLayout>
      </c:layout>
    </c:legend>
    <c:plotVisOnly val="1"/>
    <c:dispBlanksAs val="gap"/>
  </c:chart>
  <c:txPr>
    <a:bodyPr/>
    <a:lstStyle/>
    <a:p>
      <a:pPr>
        <a:defRPr sz="1400" b="1"/>
      </a:pPr>
      <a:endParaRPr lang="fr-FR"/>
    </a:p>
  </c:txPr>
  <c:externalData r:id="rId1"/>
  <c:userShapes r:id="rId2"/>
</c:chartSpace>
</file>

<file path=ppt/charts/chart4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fr-FR"/>
  <c:style val="26"/>
  <c:chart>
    <c:plotArea>
      <c:layout>
        <c:manualLayout>
          <c:layoutTarget val="inner"/>
          <c:xMode val="edge"/>
          <c:yMode val="edge"/>
          <c:x val="0.1409574543922758"/>
          <c:y val="0.27079306716616369"/>
          <c:w val="0.79649414500504156"/>
          <c:h val="0.53842357811000496"/>
        </c:manualLayout>
      </c:layout>
      <c:barChart>
        <c:barDir val="col"/>
        <c:grouping val="clustered"/>
        <c:ser>
          <c:idx val="0"/>
          <c:order val="0"/>
          <c:tx>
            <c:v>2009</c:v>
          </c:tx>
          <c:cat>
            <c:strRef>
              <c:f>'Fréquentations déch.'!$A$31:$A$35</c:f>
              <c:strCache>
                <c:ptCount val="5"/>
                <c:pt idx="0">
                  <c:v>Janvier</c:v>
                </c:pt>
                <c:pt idx="1">
                  <c:v>Février</c:v>
                </c:pt>
                <c:pt idx="2">
                  <c:v>Mars</c:v>
                </c:pt>
                <c:pt idx="3">
                  <c:v>Avril</c:v>
                </c:pt>
                <c:pt idx="4">
                  <c:v>Mai</c:v>
                </c:pt>
              </c:strCache>
            </c:strRef>
          </c:cat>
          <c:val>
            <c:numRef>
              <c:f>'Fréquentations déch.'!$B$31:$B$35</c:f>
              <c:numCache>
                <c:formatCode>#,##0</c:formatCode>
                <c:ptCount val="5"/>
                <c:pt idx="0">
                  <c:v>1624</c:v>
                </c:pt>
                <c:pt idx="1">
                  <c:v>2197</c:v>
                </c:pt>
                <c:pt idx="2">
                  <c:v>2460</c:v>
                </c:pt>
                <c:pt idx="3">
                  <c:v>2305</c:v>
                </c:pt>
                <c:pt idx="4">
                  <c:v>2557</c:v>
                </c:pt>
              </c:numCache>
            </c:numRef>
          </c:val>
        </c:ser>
        <c:ser>
          <c:idx val="1"/>
          <c:order val="1"/>
          <c:tx>
            <c:v>2010</c:v>
          </c:tx>
          <c:cat>
            <c:strRef>
              <c:f>'Fréquentations déch.'!$A$31:$A$35</c:f>
              <c:strCache>
                <c:ptCount val="5"/>
                <c:pt idx="0">
                  <c:v>Janvier</c:v>
                </c:pt>
                <c:pt idx="1">
                  <c:v>Février</c:v>
                </c:pt>
                <c:pt idx="2">
                  <c:v>Mars</c:v>
                </c:pt>
                <c:pt idx="3">
                  <c:v>Avril</c:v>
                </c:pt>
                <c:pt idx="4">
                  <c:v>Mai</c:v>
                </c:pt>
              </c:strCache>
            </c:strRef>
          </c:cat>
          <c:val>
            <c:numRef>
              <c:f>'Fréquentations déch.'!$C$31:$C$35</c:f>
              <c:numCache>
                <c:formatCode>#,##0</c:formatCode>
                <c:ptCount val="5"/>
                <c:pt idx="0">
                  <c:v>1486</c:v>
                </c:pt>
                <c:pt idx="1">
                  <c:v>1713</c:v>
                </c:pt>
                <c:pt idx="2">
                  <c:v>2552</c:v>
                </c:pt>
                <c:pt idx="3">
                  <c:v>2904</c:v>
                </c:pt>
                <c:pt idx="4">
                  <c:v>2441</c:v>
                </c:pt>
              </c:numCache>
            </c:numRef>
          </c:val>
        </c:ser>
        <c:axId val="80823808"/>
        <c:axId val="80825344"/>
      </c:barChart>
      <c:catAx>
        <c:axId val="80823808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200"/>
            </a:pPr>
            <a:endParaRPr lang="fr-FR"/>
          </a:p>
        </c:txPr>
        <c:crossAx val="80825344"/>
        <c:crosses val="autoZero"/>
        <c:auto val="1"/>
        <c:lblAlgn val="ctr"/>
        <c:lblOffset val="100"/>
      </c:catAx>
      <c:valAx>
        <c:axId val="80825344"/>
        <c:scaling>
          <c:orientation val="minMax"/>
          <c:max val="3000"/>
        </c:scaling>
        <c:axPos val="l"/>
        <c:majorGridlines/>
        <c:numFmt formatCode="#,##0" sourceLinked="1"/>
        <c:tickLblPos val="nextTo"/>
        <c:crossAx val="8082380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2946025151764014"/>
          <c:y val="0.1294685689041345"/>
          <c:w val="0.39593256364427026"/>
          <c:h val="0.12432213300070166"/>
        </c:manualLayout>
      </c:layout>
    </c:legend>
    <c:plotVisOnly val="1"/>
    <c:dispBlanksAs val="gap"/>
  </c:chart>
  <c:txPr>
    <a:bodyPr/>
    <a:lstStyle/>
    <a:p>
      <a:pPr>
        <a:defRPr sz="1400" b="1"/>
      </a:pPr>
      <a:endParaRPr lang="fr-FR"/>
    </a:p>
  </c:txPr>
  <c:externalData r:id="rId1"/>
  <c:userShapes r:id="rId2"/>
</c:chartSpace>
</file>

<file path=ppt/charts/chart4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style val="26"/>
  <c:chart>
    <c:plotArea>
      <c:layout>
        <c:manualLayout>
          <c:layoutTarget val="inner"/>
          <c:xMode val="edge"/>
          <c:yMode val="edge"/>
          <c:x val="0.14095745439227592"/>
          <c:y val="0.27079306716616369"/>
          <c:w val="0.80944503248569566"/>
          <c:h val="0.53842357811000496"/>
        </c:manualLayout>
      </c:layout>
      <c:barChart>
        <c:barDir val="col"/>
        <c:grouping val="clustered"/>
        <c:ser>
          <c:idx val="0"/>
          <c:order val="0"/>
          <c:tx>
            <c:v>2009</c:v>
          </c:tx>
          <c:cat>
            <c:strRef>
              <c:f>'Fréquentations déch.'!$A$31:$A$35</c:f>
              <c:strCache>
                <c:ptCount val="5"/>
                <c:pt idx="0">
                  <c:v>Janvier</c:v>
                </c:pt>
                <c:pt idx="1">
                  <c:v>Février</c:v>
                </c:pt>
                <c:pt idx="2">
                  <c:v>Mars</c:v>
                </c:pt>
                <c:pt idx="3">
                  <c:v>Avril</c:v>
                </c:pt>
                <c:pt idx="4">
                  <c:v>Mai</c:v>
                </c:pt>
              </c:strCache>
            </c:strRef>
          </c:cat>
          <c:val>
            <c:numRef>
              <c:f>'Fréquentations déch.'!$D$31:$D$35</c:f>
              <c:numCache>
                <c:formatCode>#,##0</c:formatCode>
                <c:ptCount val="5"/>
                <c:pt idx="0">
                  <c:v>352</c:v>
                </c:pt>
                <c:pt idx="1">
                  <c:v>539</c:v>
                </c:pt>
                <c:pt idx="2">
                  <c:v>706</c:v>
                </c:pt>
                <c:pt idx="3">
                  <c:v>669</c:v>
                </c:pt>
                <c:pt idx="4">
                  <c:v>668</c:v>
                </c:pt>
              </c:numCache>
            </c:numRef>
          </c:val>
        </c:ser>
        <c:ser>
          <c:idx val="1"/>
          <c:order val="1"/>
          <c:tx>
            <c:v>2010</c:v>
          </c:tx>
          <c:cat>
            <c:strRef>
              <c:f>'Fréquentations déch.'!$A$31:$A$35</c:f>
              <c:strCache>
                <c:ptCount val="5"/>
                <c:pt idx="0">
                  <c:v>Janvier</c:v>
                </c:pt>
                <c:pt idx="1">
                  <c:v>Février</c:v>
                </c:pt>
                <c:pt idx="2">
                  <c:v>Mars</c:v>
                </c:pt>
                <c:pt idx="3">
                  <c:v>Avril</c:v>
                </c:pt>
                <c:pt idx="4">
                  <c:v>Mai</c:v>
                </c:pt>
              </c:strCache>
            </c:strRef>
          </c:cat>
          <c:val>
            <c:numRef>
              <c:f>'Fréquentations déch.'!$E$31:$E$35</c:f>
              <c:numCache>
                <c:formatCode>#,##0</c:formatCode>
                <c:ptCount val="5"/>
                <c:pt idx="0">
                  <c:v>336</c:v>
                </c:pt>
                <c:pt idx="1">
                  <c:v>484</c:v>
                </c:pt>
                <c:pt idx="2">
                  <c:v>638</c:v>
                </c:pt>
                <c:pt idx="3">
                  <c:v>850</c:v>
                </c:pt>
                <c:pt idx="4">
                  <c:v>641</c:v>
                </c:pt>
              </c:numCache>
            </c:numRef>
          </c:val>
        </c:ser>
        <c:axId val="80845824"/>
        <c:axId val="80859904"/>
      </c:barChart>
      <c:catAx>
        <c:axId val="80845824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200"/>
            </a:pPr>
            <a:endParaRPr lang="fr-FR"/>
          </a:p>
        </c:txPr>
        <c:crossAx val="80859904"/>
        <c:crosses val="autoZero"/>
        <c:auto val="1"/>
        <c:lblAlgn val="ctr"/>
        <c:lblOffset val="100"/>
      </c:catAx>
      <c:valAx>
        <c:axId val="80859904"/>
        <c:scaling>
          <c:orientation val="minMax"/>
        </c:scaling>
        <c:axPos val="l"/>
        <c:majorGridlines/>
        <c:numFmt formatCode="#,##0" sourceLinked="1"/>
        <c:tickLblPos val="nextTo"/>
        <c:crossAx val="8084582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29460246977324689"/>
          <c:y val="0.12946896789416523"/>
          <c:w val="0.39593236091390338"/>
          <c:h val="0.12432195975503077"/>
        </c:manualLayout>
      </c:layout>
    </c:legend>
    <c:plotVisOnly val="1"/>
    <c:dispBlanksAs val="gap"/>
  </c:chart>
  <c:txPr>
    <a:bodyPr/>
    <a:lstStyle/>
    <a:p>
      <a:pPr>
        <a:defRPr sz="1400" b="1"/>
      </a:pPr>
      <a:endParaRPr lang="fr-FR"/>
    </a:p>
  </c:txPr>
  <c:externalData r:id="rId1"/>
  <c:userShapes r:id="rId2"/>
</c:chartSpace>
</file>

<file path=ppt/charts/chart4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style val="26"/>
  <c:chart>
    <c:plotArea>
      <c:layout>
        <c:manualLayout>
          <c:layoutTarget val="inner"/>
          <c:xMode val="edge"/>
          <c:yMode val="edge"/>
          <c:x val="0.20892362203032624"/>
          <c:y val="0.27079306716616369"/>
          <c:w val="0.79107637796967378"/>
          <c:h val="0.53842357811000496"/>
        </c:manualLayout>
      </c:layout>
      <c:barChart>
        <c:barDir val="col"/>
        <c:grouping val="clustered"/>
        <c:ser>
          <c:idx val="0"/>
          <c:order val="0"/>
          <c:tx>
            <c:v>2009</c:v>
          </c:tx>
          <c:cat>
            <c:strRef>
              <c:f>'Fréquentations déch.'!$A$31:$A$35</c:f>
              <c:strCache>
                <c:ptCount val="5"/>
                <c:pt idx="0">
                  <c:v>Janvier</c:v>
                </c:pt>
                <c:pt idx="1">
                  <c:v>Février</c:v>
                </c:pt>
                <c:pt idx="2">
                  <c:v>Mars</c:v>
                </c:pt>
                <c:pt idx="3">
                  <c:v>Avril</c:v>
                </c:pt>
                <c:pt idx="4">
                  <c:v>Mai</c:v>
                </c:pt>
              </c:strCache>
            </c:strRef>
          </c:cat>
          <c:val>
            <c:numRef>
              <c:f>'Fréquentations déch.'!$F$31:$F$35</c:f>
              <c:numCache>
                <c:formatCode>#,##0</c:formatCode>
                <c:ptCount val="5"/>
                <c:pt idx="0">
                  <c:v>443</c:v>
                </c:pt>
                <c:pt idx="1">
                  <c:v>665</c:v>
                </c:pt>
                <c:pt idx="2">
                  <c:v>669</c:v>
                </c:pt>
                <c:pt idx="3">
                  <c:v>721</c:v>
                </c:pt>
                <c:pt idx="4">
                  <c:v>779</c:v>
                </c:pt>
              </c:numCache>
            </c:numRef>
          </c:val>
        </c:ser>
        <c:ser>
          <c:idx val="1"/>
          <c:order val="1"/>
          <c:tx>
            <c:v>2010</c:v>
          </c:tx>
          <c:cat>
            <c:strRef>
              <c:f>'Fréquentations déch.'!$A$31:$A$35</c:f>
              <c:strCache>
                <c:ptCount val="5"/>
                <c:pt idx="0">
                  <c:v>Janvier</c:v>
                </c:pt>
                <c:pt idx="1">
                  <c:v>Février</c:v>
                </c:pt>
                <c:pt idx="2">
                  <c:v>Mars</c:v>
                </c:pt>
                <c:pt idx="3">
                  <c:v>Avril</c:v>
                </c:pt>
                <c:pt idx="4">
                  <c:v>Mai</c:v>
                </c:pt>
              </c:strCache>
            </c:strRef>
          </c:cat>
          <c:val>
            <c:numRef>
              <c:f>'Fréquentations déch.'!$G$31:$G$35</c:f>
              <c:numCache>
                <c:formatCode>#,##0</c:formatCode>
                <c:ptCount val="5"/>
                <c:pt idx="0">
                  <c:v>387</c:v>
                </c:pt>
                <c:pt idx="1">
                  <c:v>465</c:v>
                </c:pt>
                <c:pt idx="2">
                  <c:v>656</c:v>
                </c:pt>
                <c:pt idx="3">
                  <c:v>878</c:v>
                </c:pt>
                <c:pt idx="4">
                  <c:v>599</c:v>
                </c:pt>
              </c:numCache>
            </c:numRef>
          </c:val>
        </c:ser>
        <c:axId val="80560896"/>
        <c:axId val="80562432"/>
      </c:barChart>
      <c:catAx>
        <c:axId val="8056089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200"/>
            </a:pPr>
            <a:endParaRPr lang="fr-FR"/>
          </a:p>
        </c:txPr>
        <c:crossAx val="80562432"/>
        <c:crosses val="autoZero"/>
        <c:auto val="1"/>
        <c:lblAlgn val="ctr"/>
        <c:lblOffset val="100"/>
      </c:catAx>
      <c:valAx>
        <c:axId val="80562432"/>
        <c:scaling>
          <c:orientation val="minMax"/>
          <c:max val="900"/>
        </c:scaling>
        <c:axPos val="l"/>
        <c:majorGridlines/>
        <c:numFmt formatCode="#,##0" sourceLinked="1"/>
        <c:tickLblPos val="nextTo"/>
        <c:crossAx val="8056089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294602624671916"/>
          <c:y val="0.15226041444580637"/>
          <c:w val="0.47035127915145652"/>
          <c:h val="0.10153003393295676"/>
        </c:manualLayout>
      </c:layout>
    </c:legend>
    <c:plotVisOnly val="1"/>
    <c:dispBlanksAs val="gap"/>
  </c:chart>
  <c:txPr>
    <a:bodyPr/>
    <a:lstStyle/>
    <a:p>
      <a:pPr>
        <a:defRPr sz="1400" b="1"/>
      </a:pPr>
      <a:endParaRPr lang="fr-FR"/>
    </a:p>
  </c:txPr>
  <c:externalData r:id="rId1"/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fr-FR"/>
  <c:style val="26"/>
  <c:chart>
    <c:title>
      <c:tx>
        <c:rich>
          <a:bodyPr/>
          <a:lstStyle/>
          <a:p>
            <a:pPr>
              <a:defRPr/>
            </a:pPr>
            <a:r>
              <a:rPr lang="en-US"/>
              <a:t>Tri sélectif hors verre SMICTOM</a:t>
            </a:r>
          </a:p>
        </c:rich>
      </c:tx>
      <c:layout>
        <c:manualLayout>
          <c:xMode val="edge"/>
          <c:yMode val="edge"/>
          <c:x val="0.17022222222222241"/>
          <c:y val="0"/>
        </c:manualLayout>
      </c:layout>
    </c:title>
    <c:plotArea>
      <c:layout>
        <c:manualLayout>
          <c:layoutTarget val="inner"/>
          <c:xMode val="edge"/>
          <c:yMode val="edge"/>
          <c:x val="0.11540106267204395"/>
          <c:y val="0.26252574197456185"/>
          <c:w val="0.84712092695730123"/>
          <c:h val="0.4858736119523539"/>
        </c:manualLayout>
      </c:layout>
      <c:barChart>
        <c:barDir val="col"/>
        <c:grouping val="clustered"/>
        <c:ser>
          <c:idx val="0"/>
          <c:order val="0"/>
          <c:tx>
            <c:v>2009</c:v>
          </c:tx>
          <c:cat>
            <c:strRef>
              <c:f>'COLLECTE SELECTIVE'!$A$24:$A$28</c:f>
              <c:strCache>
                <c:ptCount val="5"/>
                <c:pt idx="0">
                  <c:v>Janvier</c:v>
                </c:pt>
                <c:pt idx="1">
                  <c:v>Février</c:v>
                </c:pt>
                <c:pt idx="2">
                  <c:v>Mars</c:v>
                </c:pt>
                <c:pt idx="3">
                  <c:v>Avril</c:v>
                </c:pt>
                <c:pt idx="4">
                  <c:v>Mai</c:v>
                </c:pt>
              </c:strCache>
            </c:strRef>
          </c:cat>
          <c:val>
            <c:numRef>
              <c:f>'COLLECTE SELECTIVE'!$B$24:$B$28</c:f>
              <c:numCache>
                <c:formatCode>0.00</c:formatCode>
                <c:ptCount val="5"/>
                <c:pt idx="0">
                  <c:v>133.70999999999998</c:v>
                </c:pt>
                <c:pt idx="1">
                  <c:v>121.19</c:v>
                </c:pt>
                <c:pt idx="2">
                  <c:v>120.22</c:v>
                </c:pt>
                <c:pt idx="3">
                  <c:v>146.69999999999999</c:v>
                </c:pt>
                <c:pt idx="4">
                  <c:v>121.49000000000002</c:v>
                </c:pt>
              </c:numCache>
            </c:numRef>
          </c:val>
        </c:ser>
        <c:ser>
          <c:idx val="1"/>
          <c:order val="1"/>
          <c:tx>
            <c:v>2010</c:v>
          </c:tx>
          <c:val>
            <c:numRef>
              <c:f>'COLLECTE SELECTIVE'!$D$24:$D$28</c:f>
              <c:numCache>
                <c:formatCode>0.00</c:formatCode>
                <c:ptCount val="5"/>
                <c:pt idx="0">
                  <c:v>133.91999999999999</c:v>
                </c:pt>
                <c:pt idx="1">
                  <c:v>113.19</c:v>
                </c:pt>
                <c:pt idx="2">
                  <c:v>131.51</c:v>
                </c:pt>
                <c:pt idx="3">
                  <c:v>121.34</c:v>
                </c:pt>
                <c:pt idx="4">
                  <c:v>137.88000000000034</c:v>
                </c:pt>
              </c:numCache>
            </c:numRef>
          </c:val>
        </c:ser>
        <c:axId val="93733632"/>
        <c:axId val="93735168"/>
      </c:barChart>
      <c:catAx>
        <c:axId val="93733632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200" b="1"/>
            </a:pPr>
            <a:endParaRPr lang="fr-FR"/>
          </a:p>
        </c:txPr>
        <c:crossAx val="93735168"/>
        <c:crosses val="autoZero"/>
        <c:auto val="1"/>
        <c:lblAlgn val="ctr"/>
        <c:lblOffset val="100"/>
      </c:catAx>
      <c:valAx>
        <c:axId val="93735168"/>
        <c:scaling>
          <c:orientation val="minMax"/>
          <c:max val="160"/>
          <c:min val="80"/>
        </c:scaling>
        <c:axPos val="l"/>
        <c:majorGridlines/>
        <c:numFmt formatCode="0" sourceLinked="0"/>
        <c:tickLblPos val="nextTo"/>
        <c:txPr>
          <a:bodyPr/>
          <a:lstStyle/>
          <a:p>
            <a:pPr>
              <a:defRPr sz="1200" b="1"/>
            </a:pPr>
            <a:endParaRPr lang="fr-FR"/>
          </a:p>
        </c:txPr>
        <c:crossAx val="9373363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31042169728784086"/>
          <c:y val="0.15108742176458714"/>
          <c:w val="0.37738320209973836"/>
          <c:h val="9.3158086008480037E-2"/>
        </c:manualLayout>
      </c:layout>
      <c:txPr>
        <a:bodyPr/>
        <a:lstStyle/>
        <a:p>
          <a:pPr>
            <a:defRPr sz="1400" b="1"/>
          </a:pPr>
          <a:endParaRPr lang="fr-FR"/>
        </a:p>
      </c:txPr>
    </c:legend>
    <c:plotVisOnly val="1"/>
    <c:dispBlanksAs val="gap"/>
  </c:chart>
  <c:externalData r:id="rId1"/>
</c:chartSpace>
</file>

<file path=ppt/charts/chart5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fr-FR"/>
  <c:style val="26"/>
  <c:chart>
    <c:plotArea>
      <c:layout>
        <c:manualLayout>
          <c:layoutTarget val="inner"/>
          <c:xMode val="edge"/>
          <c:yMode val="edge"/>
          <c:x val="0.19764599045372494"/>
          <c:y val="0.42185200534143791"/>
          <c:w val="0.7599893684175556"/>
          <c:h val="0.38864791023929052"/>
        </c:manualLayout>
      </c:layout>
      <c:barChart>
        <c:barDir val="col"/>
        <c:grouping val="clustered"/>
        <c:ser>
          <c:idx val="0"/>
          <c:order val="0"/>
          <c:tx>
            <c:v>2009</c:v>
          </c:tx>
          <c:cat>
            <c:strRef>
              <c:f>DMS!$A$7:$A$11</c:f>
              <c:strCache>
                <c:ptCount val="5"/>
                <c:pt idx="0">
                  <c:v>Janvier</c:v>
                </c:pt>
                <c:pt idx="1">
                  <c:v>Février</c:v>
                </c:pt>
                <c:pt idx="2">
                  <c:v>Mars</c:v>
                </c:pt>
                <c:pt idx="3">
                  <c:v>Avril</c:v>
                </c:pt>
                <c:pt idx="4">
                  <c:v>Mai</c:v>
                </c:pt>
              </c:strCache>
            </c:strRef>
          </c:cat>
          <c:val>
            <c:numRef>
              <c:f>DMS!$B$7:$B$11</c:f>
              <c:numCache>
                <c:formatCode>#,##0.00</c:formatCode>
                <c:ptCount val="5"/>
                <c:pt idx="0">
                  <c:v>0</c:v>
                </c:pt>
                <c:pt idx="1">
                  <c:v>1763.24</c:v>
                </c:pt>
                <c:pt idx="2">
                  <c:v>1118.1899999999998</c:v>
                </c:pt>
                <c:pt idx="3">
                  <c:v>1415.3799999999999</c:v>
                </c:pt>
                <c:pt idx="4">
                  <c:v>804.04</c:v>
                </c:pt>
              </c:numCache>
            </c:numRef>
          </c:val>
        </c:ser>
        <c:ser>
          <c:idx val="1"/>
          <c:order val="1"/>
          <c:tx>
            <c:v>2010</c:v>
          </c:tx>
          <c:cat>
            <c:strRef>
              <c:f>DMS!$A$7:$A$11</c:f>
              <c:strCache>
                <c:ptCount val="5"/>
                <c:pt idx="0">
                  <c:v>Janvier</c:v>
                </c:pt>
                <c:pt idx="1">
                  <c:v>Février</c:v>
                </c:pt>
                <c:pt idx="2">
                  <c:v>Mars</c:v>
                </c:pt>
                <c:pt idx="3">
                  <c:v>Avril</c:v>
                </c:pt>
                <c:pt idx="4">
                  <c:v>Mai</c:v>
                </c:pt>
              </c:strCache>
            </c:strRef>
          </c:cat>
          <c:val>
            <c:numRef>
              <c:f>DMS!$C$7:$C$11</c:f>
              <c:numCache>
                <c:formatCode>#,##0.00</c:formatCode>
                <c:ptCount val="5"/>
                <c:pt idx="0">
                  <c:v>0</c:v>
                </c:pt>
                <c:pt idx="1">
                  <c:v>1047.55</c:v>
                </c:pt>
                <c:pt idx="2">
                  <c:v>1448.26</c:v>
                </c:pt>
                <c:pt idx="3">
                  <c:v>1521.51</c:v>
                </c:pt>
                <c:pt idx="4">
                  <c:v>0</c:v>
                </c:pt>
              </c:numCache>
            </c:numRef>
          </c:val>
        </c:ser>
        <c:axId val="80571008"/>
        <c:axId val="80896384"/>
      </c:barChart>
      <c:catAx>
        <c:axId val="80571008"/>
        <c:scaling>
          <c:orientation val="minMax"/>
        </c:scaling>
        <c:axPos val="b"/>
        <c:numFmt formatCode="General" sourceLinked="1"/>
        <c:tickLblPos val="nextTo"/>
        <c:txPr>
          <a:bodyPr rot="0" vert="horz"/>
          <a:lstStyle/>
          <a:p>
            <a:pPr>
              <a:defRPr/>
            </a:pPr>
            <a:endParaRPr lang="fr-FR"/>
          </a:p>
        </c:txPr>
        <c:crossAx val="80896384"/>
        <c:crosses val="autoZero"/>
        <c:auto val="1"/>
        <c:lblAlgn val="ctr"/>
        <c:lblOffset val="100"/>
      </c:catAx>
      <c:valAx>
        <c:axId val="80896384"/>
        <c:scaling>
          <c:orientation val="minMax"/>
        </c:scaling>
        <c:axPos val="l"/>
        <c:majorGridlines/>
        <c:numFmt formatCode="#,##0" sourceLinked="0"/>
        <c:tickLblPos val="nextTo"/>
        <c:txPr>
          <a:bodyPr rot="0" vert="horz"/>
          <a:lstStyle/>
          <a:p>
            <a:pPr>
              <a:defRPr/>
            </a:pPr>
            <a:endParaRPr lang="fr-FR"/>
          </a:p>
        </c:txPr>
        <c:crossAx val="8057100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26731148471305977"/>
          <c:y val="0.25763779527559055"/>
          <c:w val="0.53457083067319378"/>
          <c:h val="9.4860247732191441E-2"/>
        </c:manualLayout>
      </c:layout>
    </c:legend>
    <c:plotVisOnly val="1"/>
    <c:dispBlanksAs val="gap"/>
  </c:chart>
  <c:txPr>
    <a:bodyPr/>
    <a:lstStyle/>
    <a:p>
      <a:pPr>
        <a:defRPr sz="1400" b="1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fr-FR"/>
    </a:p>
  </c:txPr>
  <c:externalData r:id="rId1"/>
  <c:userShapes r:id="rId2"/>
</c:chartSpace>
</file>

<file path=ppt/charts/chart5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style val="26"/>
  <c:chart>
    <c:plotArea>
      <c:layout>
        <c:manualLayout>
          <c:layoutTarget val="inner"/>
          <c:xMode val="edge"/>
          <c:yMode val="edge"/>
          <c:x val="0.19764599045372494"/>
          <c:y val="0.35947383770011226"/>
          <c:w val="0.7599893684175556"/>
          <c:h val="0.45102607788061627"/>
        </c:manualLayout>
      </c:layout>
      <c:barChart>
        <c:barDir val="col"/>
        <c:grouping val="clustered"/>
        <c:ser>
          <c:idx val="0"/>
          <c:order val="0"/>
          <c:tx>
            <c:v>2009</c:v>
          </c:tx>
          <c:cat>
            <c:strRef>
              <c:f>DMS!$A$7:$A$11</c:f>
              <c:strCache>
                <c:ptCount val="5"/>
                <c:pt idx="0">
                  <c:v>Janvier</c:v>
                </c:pt>
                <c:pt idx="1">
                  <c:v>Février</c:v>
                </c:pt>
                <c:pt idx="2">
                  <c:v>Mars</c:v>
                </c:pt>
                <c:pt idx="3">
                  <c:v>Avril</c:v>
                </c:pt>
                <c:pt idx="4">
                  <c:v>Mai</c:v>
                </c:pt>
              </c:strCache>
            </c:strRef>
          </c:cat>
          <c:val>
            <c:numRef>
              <c:f>DMS!$D$7:$D$11</c:f>
              <c:numCache>
                <c:formatCode>#,##0.00</c:formatCode>
                <c:ptCount val="5"/>
                <c:pt idx="0">
                  <c:v>0</c:v>
                </c:pt>
                <c:pt idx="1">
                  <c:v>1573.76</c:v>
                </c:pt>
                <c:pt idx="2">
                  <c:v>1003</c:v>
                </c:pt>
                <c:pt idx="3">
                  <c:v>2473.8000000000002</c:v>
                </c:pt>
                <c:pt idx="4">
                  <c:v>624.05999999999972</c:v>
                </c:pt>
              </c:numCache>
            </c:numRef>
          </c:val>
        </c:ser>
        <c:ser>
          <c:idx val="1"/>
          <c:order val="1"/>
          <c:tx>
            <c:v>2010</c:v>
          </c:tx>
          <c:cat>
            <c:strRef>
              <c:f>DMS!$A$7:$A$11</c:f>
              <c:strCache>
                <c:ptCount val="5"/>
                <c:pt idx="0">
                  <c:v>Janvier</c:v>
                </c:pt>
                <c:pt idx="1">
                  <c:v>Février</c:v>
                </c:pt>
                <c:pt idx="2">
                  <c:v>Mars</c:v>
                </c:pt>
                <c:pt idx="3">
                  <c:v>Avril</c:v>
                </c:pt>
                <c:pt idx="4">
                  <c:v>Mai</c:v>
                </c:pt>
              </c:strCache>
            </c:strRef>
          </c:cat>
          <c:val>
            <c:numRef>
              <c:f>DMS!$E$7:$E$11</c:f>
              <c:numCache>
                <c:formatCode>#,##0.00</c:formatCode>
                <c:ptCount val="5"/>
                <c:pt idx="0">
                  <c:v>1233.03</c:v>
                </c:pt>
                <c:pt idx="1">
                  <c:v>0</c:v>
                </c:pt>
                <c:pt idx="2">
                  <c:v>1217.8399999999999</c:v>
                </c:pt>
                <c:pt idx="3">
                  <c:v>1253.31</c:v>
                </c:pt>
                <c:pt idx="4">
                  <c:v>1705.33</c:v>
                </c:pt>
              </c:numCache>
            </c:numRef>
          </c:val>
        </c:ser>
        <c:axId val="80912768"/>
        <c:axId val="80914304"/>
      </c:barChart>
      <c:catAx>
        <c:axId val="80912768"/>
        <c:scaling>
          <c:orientation val="minMax"/>
        </c:scaling>
        <c:axPos val="b"/>
        <c:numFmt formatCode="General" sourceLinked="1"/>
        <c:tickLblPos val="nextTo"/>
        <c:txPr>
          <a:bodyPr rot="0" vert="horz"/>
          <a:lstStyle/>
          <a:p>
            <a:pPr>
              <a:defRPr/>
            </a:pPr>
            <a:endParaRPr lang="fr-FR"/>
          </a:p>
        </c:txPr>
        <c:crossAx val="80914304"/>
        <c:crosses val="autoZero"/>
        <c:auto val="1"/>
        <c:lblAlgn val="ctr"/>
        <c:lblOffset val="100"/>
      </c:catAx>
      <c:valAx>
        <c:axId val="80914304"/>
        <c:scaling>
          <c:orientation val="minMax"/>
        </c:scaling>
        <c:axPos val="l"/>
        <c:majorGridlines/>
        <c:numFmt formatCode="#,##0" sourceLinked="0"/>
        <c:tickLblPos val="nextTo"/>
        <c:txPr>
          <a:bodyPr rot="0" vert="horz"/>
          <a:lstStyle/>
          <a:p>
            <a:pPr>
              <a:defRPr/>
            </a:pPr>
            <a:endParaRPr lang="fr-FR"/>
          </a:p>
        </c:txPr>
        <c:crossAx val="8091276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26731163980846501"/>
          <c:y val="0.21865144049976226"/>
          <c:w val="0.534570598030085"/>
          <c:h val="9.4860247732191441E-2"/>
        </c:manualLayout>
      </c:layout>
    </c:legend>
    <c:plotVisOnly val="1"/>
    <c:dispBlanksAs val="gap"/>
  </c:chart>
  <c:txPr>
    <a:bodyPr/>
    <a:lstStyle/>
    <a:p>
      <a:pPr>
        <a:defRPr sz="1400" b="1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fr-FR"/>
    </a:p>
  </c:txPr>
  <c:externalData r:id="rId1"/>
  <c:userShapes r:id="rId2"/>
</c:chartSpace>
</file>

<file path=ppt/charts/chart5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fr-FR"/>
  <c:style val="26"/>
  <c:chart>
    <c:plotArea>
      <c:layout>
        <c:manualLayout>
          <c:layoutTarget val="inner"/>
          <c:xMode val="edge"/>
          <c:yMode val="edge"/>
          <c:x val="0.17356559882069544"/>
          <c:y val="0.34824482046127214"/>
          <c:w val="0.77043217200589664"/>
          <c:h val="0.45685541966828608"/>
        </c:manualLayout>
      </c:layout>
      <c:barChart>
        <c:barDir val="col"/>
        <c:grouping val="clustered"/>
        <c:ser>
          <c:idx val="0"/>
          <c:order val="0"/>
          <c:tx>
            <c:v>2009</c:v>
          </c:tx>
          <c:cat>
            <c:strRef>
              <c:f>DMS!$I$7:$I$11</c:f>
              <c:strCache>
                <c:ptCount val="5"/>
                <c:pt idx="0">
                  <c:v>Janvier</c:v>
                </c:pt>
                <c:pt idx="1">
                  <c:v>Février</c:v>
                </c:pt>
                <c:pt idx="2">
                  <c:v>Mars</c:v>
                </c:pt>
                <c:pt idx="3">
                  <c:v>Avril</c:v>
                </c:pt>
                <c:pt idx="4">
                  <c:v>Mai</c:v>
                </c:pt>
              </c:strCache>
            </c:strRef>
          </c:cat>
          <c:val>
            <c:numRef>
              <c:f>DMS!$J$7:$J$11</c:f>
              <c:numCache>
                <c:formatCode>0.00</c:formatCode>
                <c:ptCount val="5"/>
                <c:pt idx="0">
                  <c:v>0</c:v>
                </c:pt>
                <c:pt idx="1">
                  <c:v>2.7749999999999999</c:v>
                </c:pt>
                <c:pt idx="2">
                  <c:v>1.877</c:v>
                </c:pt>
                <c:pt idx="3">
                  <c:v>1.3640000000000001</c:v>
                </c:pt>
                <c:pt idx="4">
                  <c:v>1.647</c:v>
                </c:pt>
              </c:numCache>
            </c:numRef>
          </c:val>
        </c:ser>
        <c:ser>
          <c:idx val="1"/>
          <c:order val="1"/>
          <c:tx>
            <c:v>2010</c:v>
          </c:tx>
          <c:cat>
            <c:strRef>
              <c:f>DMS!$I$7:$I$11</c:f>
              <c:strCache>
                <c:ptCount val="5"/>
                <c:pt idx="0">
                  <c:v>Janvier</c:v>
                </c:pt>
                <c:pt idx="1">
                  <c:v>Février</c:v>
                </c:pt>
                <c:pt idx="2">
                  <c:v>Mars</c:v>
                </c:pt>
                <c:pt idx="3">
                  <c:v>Avril</c:v>
                </c:pt>
                <c:pt idx="4">
                  <c:v>Mai</c:v>
                </c:pt>
              </c:strCache>
            </c:strRef>
          </c:cat>
          <c:val>
            <c:numRef>
              <c:f>DMS!$K$7:$K$11</c:f>
              <c:numCache>
                <c:formatCode>0.00</c:formatCode>
                <c:ptCount val="5"/>
                <c:pt idx="0">
                  <c:v>0</c:v>
                </c:pt>
                <c:pt idx="1">
                  <c:v>1.45</c:v>
                </c:pt>
                <c:pt idx="2">
                  <c:v>1.58</c:v>
                </c:pt>
                <c:pt idx="3">
                  <c:v>1.74</c:v>
                </c:pt>
                <c:pt idx="4">
                  <c:v>0</c:v>
                </c:pt>
              </c:numCache>
            </c:numRef>
          </c:val>
        </c:ser>
        <c:axId val="81283328"/>
        <c:axId val="81289216"/>
      </c:barChart>
      <c:catAx>
        <c:axId val="81283328"/>
        <c:scaling>
          <c:orientation val="minMax"/>
        </c:scaling>
        <c:axPos val="b"/>
        <c:numFmt formatCode="General" sourceLinked="1"/>
        <c:tickLblPos val="nextTo"/>
        <c:txPr>
          <a:bodyPr rot="0" vert="horz"/>
          <a:lstStyle/>
          <a:p>
            <a:pPr>
              <a:defRPr/>
            </a:pPr>
            <a:endParaRPr lang="fr-FR"/>
          </a:p>
        </c:txPr>
        <c:crossAx val="81289216"/>
        <c:crosses val="autoZero"/>
        <c:auto val="1"/>
        <c:lblAlgn val="ctr"/>
        <c:lblOffset val="100"/>
      </c:catAx>
      <c:valAx>
        <c:axId val="81289216"/>
        <c:scaling>
          <c:orientation val="minMax"/>
        </c:scaling>
        <c:axPos val="l"/>
        <c:majorGridlines/>
        <c:numFmt formatCode="0.00" sourceLinked="1"/>
        <c:tickLblPos val="nextTo"/>
        <c:txPr>
          <a:bodyPr rot="0" vert="horz"/>
          <a:lstStyle/>
          <a:p>
            <a:pPr>
              <a:defRPr/>
            </a:pPr>
            <a:endParaRPr lang="fr-FR"/>
          </a:p>
        </c:txPr>
        <c:crossAx val="8128332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33669183475353254"/>
          <c:y val="0.19444742279555491"/>
          <c:w val="0.41216661273505212"/>
          <c:h val="0.1146512536996705"/>
        </c:manualLayout>
      </c:layout>
    </c:legend>
    <c:plotVisOnly val="1"/>
    <c:dispBlanksAs val="gap"/>
  </c:chart>
  <c:txPr>
    <a:bodyPr/>
    <a:lstStyle/>
    <a:p>
      <a:pPr>
        <a:defRPr sz="1400" b="1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fr-FR"/>
    </a:p>
  </c:txPr>
  <c:externalData r:id="rId1"/>
  <c:userShapes r:id="rId2"/>
</c:chartSpace>
</file>

<file path=ppt/charts/chart5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style val="26"/>
  <c:chart>
    <c:plotArea>
      <c:layout>
        <c:manualLayout>
          <c:layoutTarget val="inner"/>
          <c:xMode val="edge"/>
          <c:yMode val="edge"/>
          <c:x val="0.17356559882069544"/>
          <c:y val="0.34824482046127214"/>
          <c:w val="0.77043217200589664"/>
          <c:h val="0.45685541966828608"/>
        </c:manualLayout>
      </c:layout>
      <c:barChart>
        <c:barDir val="col"/>
        <c:grouping val="clustered"/>
        <c:ser>
          <c:idx val="0"/>
          <c:order val="0"/>
          <c:tx>
            <c:v>2009</c:v>
          </c:tx>
          <c:cat>
            <c:strRef>
              <c:f>DMS!$I$7:$I$11</c:f>
              <c:strCache>
                <c:ptCount val="5"/>
                <c:pt idx="0">
                  <c:v>Janvier</c:v>
                </c:pt>
                <c:pt idx="1">
                  <c:v>Février</c:v>
                </c:pt>
                <c:pt idx="2">
                  <c:v>Mars</c:v>
                </c:pt>
                <c:pt idx="3">
                  <c:v>Avril</c:v>
                </c:pt>
                <c:pt idx="4">
                  <c:v>Mai</c:v>
                </c:pt>
              </c:strCache>
            </c:strRef>
          </c:cat>
          <c:val>
            <c:numRef>
              <c:f>DMS!$L$7:$L$11</c:f>
              <c:numCache>
                <c:formatCode>0.00</c:formatCode>
                <c:ptCount val="5"/>
                <c:pt idx="0">
                  <c:v>0</c:v>
                </c:pt>
                <c:pt idx="1">
                  <c:v>1.879</c:v>
                </c:pt>
                <c:pt idx="2">
                  <c:v>2.0719999999999992</c:v>
                </c:pt>
                <c:pt idx="3">
                  <c:v>2.7290000000000001</c:v>
                </c:pt>
                <c:pt idx="4">
                  <c:v>0.70700000000000018</c:v>
                </c:pt>
              </c:numCache>
            </c:numRef>
          </c:val>
        </c:ser>
        <c:ser>
          <c:idx val="1"/>
          <c:order val="1"/>
          <c:tx>
            <c:v>2010</c:v>
          </c:tx>
          <c:cat>
            <c:strRef>
              <c:f>DMS!$I$7:$I$11</c:f>
              <c:strCache>
                <c:ptCount val="5"/>
                <c:pt idx="0">
                  <c:v>Janvier</c:v>
                </c:pt>
                <c:pt idx="1">
                  <c:v>Février</c:v>
                </c:pt>
                <c:pt idx="2">
                  <c:v>Mars</c:v>
                </c:pt>
                <c:pt idx="3">
                  <c:v>Avril</c:v>
                </c:pt>
                <c:pt idx="4">
                  <c:v>Mai</c:v>
                </c:pt>
              </c:strCache>
            </c:strRef>
          </c:cat>
          <c:val>
            <c:numRef>
              <c:f>DMS!$M$7:$M$11</c:f>
              <c:numCache>
                <c:formatCode>0.00</c:formatCode>
                <c:ptCount val="5"/>
                <c:pt idx="0">
                  <c:v>1.55</c:v>
                </c:pt>
                <c:pt idx="1">
                  <c:v>0</c:v>
                </c:pt>
                <c:pt idx="2">
                  <c:v>1.42</c:v>
                </c:pt>
                <c:pt idx="3">
                  <c:v>1.4849999999999997</c:v>
                </c:pt>
                <c:pt idx="4">
                  <c:v>1.9000000000000001</c:v>
                </c:pt>
              </c:numCache>
            </c:numRef>
          </c:val>
        </c:ser>
        <c:axId val="81295616"/>
        <c:axId val="81667584"/>
      </c:barChart>
      <c:catAx>
        <c:axId val="81295616"/>
        <c:scaling>
          <c:orientation val="minMax"/>
        </c:scaling>
        <c:axPos val="b"/>
        <c:numFmt formatCode="General" sourceLinked="1"/>
        <c:tickLblPos val="nextTo"/>
        <c:txPr>
          <a:bodyPr rot="0" vert="horz"/>
          <a:lstStyle/>
          <a:p>
            <a:pPr>
              <a:defRPr/>
            </a:pPr>
            <a:endParaRPr lang="fr-FR"/>
          </a:p>
        </c:txPr>
        <c:crossAx val="81667584"/>
        <c:crosses val="autoZero"/>
        <c:auto val="1"/>
        <c:lblAlgn val="ctr"/>
        <c:lblOffset val="100"/>
      </c:catAx>
      <c:valAx>
        <c:axId val="81667584"/>
        <c:scaling>
          <c:orientation val="minMax"/>
        </c:scaling>
        <c:axPos val="l"/>
        <c:majorGridlines/>
        <c:numFmt formatCode="0.00" sourceLinked="1"/>
        <c:tickLblPos val="nextTo"/>
        <c:txPr>
          <a:bodyPr rot="0" vert="horz"/>
          <a:lstStyle/>
          <a:p>
            <a:pPr>
              <a:defRPr/>
            </a:pPr>
            <a:endParaRPr lang="fr-FR"/>
          </a:p>
        </c:txPr>
        <c:crossAx val="8129561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33669183475353254"/>
          <c:y val="0.19444742279555491"/>
          <c:w val="0.41216661273505212"/>
          <c:h val="0.1146512536996705"/>
        </c:manualLayout>
      </c:layout>
    </c:legend>
    <c:plotVisOnly val="1"/>
    <c:dispBlanksAs val="gap"/>
  </c:chart>
  <c:txPr>
    <a:bodyPr/>
    <a:lstStyle/>
    <a:p>
      <a:pPr>
        <a:defRPr sz="1400" b="1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fr-FR"/>
    </a:p>
  </c:txPr>
  <c:externalData r:id="rId1"/>
  <c:userShapes r:id="rId2"/>
</c:chartSpace>
</file>

<file path=ppt/charts/chart5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fr-FR"/>
  <c:style val="26"/>
  <c:chart>
    <c:plotArea>
      <c:layout>
        <c:manualLayout>
          <c:layoutTarget val="inner"/>
          <c:xMode val="edge"/>
          <c:yMode val="edge"/>
          <c:x val="0.16585888934935764"/>
          <c:y val="0.400015481935726"/>
          <c:w val="0.75988914214670578"/>
          <c:h val="0.43113126988158745"/>
        </c:manualLayout>
      </c:layout>
      <c:barChart>
        <c:barDir val="col"/>
        <c:grouping val="clustered"/>
        <c:ser>
          <c:idx val="0"/>
          <c:order val="0"/>
          <c:tx>
            <c:v>2009</c:v>
          </c:tx>
          <c:cat>
            <c:strRef>
              <c:f>DMS!$A$32:$A$36</c:f>
              <c:strCache>
                <c:ptCount val="5"/>
                <c:pt idx="0">
                  <c:v>Janvier</c:v>
                </c:pt>
                <c:pt idx="1">
                  <c:v>Février</c:v>
                </c:pt>
                <c:pt idx="2">
                  <c:v>Mars</c:v>
                </c:pt>
                <c:pt idx="3">
                  <c:v>Avril</c:v>
                </c:pt>
                <c:pt idx="4">
                  <c:v>Mai</c:v>
                </c:pt>
              </c:strCache>
            </c:strRef>
          </c:cat>
          <c:val>
            <c:numRef>
              <c:f>DMS!$B$32:$B$36</c:f>
              <c:numCache>
                <c:formatCode>#,##0.00</c:formatCode>
                <c:ptCount val="5"/>
                <c:pt idx="0">
                  <c:v>198.07</c:v>
                </c:pt>
                <c:pt idx="1">
                  <c:v>181.3</c:v>
                </c:pt>
                <c:pt idx="2">
                  <c:v>957.1</c:v>
                </c:pt>
                <c:pt idx="3">
                  <c:v>203.58</c:v>
                </c:pt>
                <c:pt idx="4">
                  <c:v>536.71</c:v>
                </c:pt>
              </c:numCache>
            </c:numRef>
          </c:val>
        </c:ser>
        <c:ser>
          <c:idx val="1"/>
          <c:order val="1"/>
          <c:tx>
            <c:v>2010</c:v>
          </c:tx>
          <c:cat>
            <c:strRef>
              <c:f>DMS!$A$32:$A$36</c:f>
              <c:strCache>
                <c:ptCount val="5"/>
                <c:pt idx="0">
                  <c:v>Janvier</c:v>
                </c:pt>
                <c:pt idx="1">
                  <c:v>Février</c:v>
                </c:pt>
                <c:pt idx="2">
                  <c:v>Mars</c:v>
                </c:pt>
                <c:pt idx="3">
                  <c:v>Avril</c:v>
                </c:pt>
                <c:pt idx="4">
                  <c:v>Mai</c:v>
                </c:pt>
              </c:strCache>
            </c:strRef>
          </c:cat>
          <c:val>
            <c:numRef>
              <c:f>DMS!$C$32:$C$36</c:f>
              <c:numCache>
                <c:formatCode>#,##0.00</c:formatCode>
                <c:ptCount val="5"/>
                <c:pt idx="0">
                  <c:v>573.08000000000004</c:v>
                </c:pt>
                <c:pt idx="1">
                  <c:v>188.99</c:v>
                </c:pt>
                <c:pt idx="2">
                  <c:v>420.04</c:v>
                </c:pt>
                <c:pt idx="3">
                  <c:v>578.82999999999981</c:v>
                </c:pt>
                <c:pt idx="4">
                  <c:v>437.5</c:v>
                </c:pt>
              </c:numCache>
            </c:numRef>
          </c:val>
        </c:ser>
        <c:axId val="81696640"/>
        <c:axId val="81698176"/>
      </c:barChart>
      <c:catAx>
        <c:axId val="81696640"/>
        <c:scaling>
          <c:orientation val="minMax"/>
        </c:scaling>
        <c:axPos val="b"/>
        <c:numFmt formatCode="General" sourceLinked="1"/>
        <c:tickLblPos val="nextTo"/>
        <c:txPr>
          <a:bodyPr rot="0" vert="horz"/>
          <a:lstStyle/>
          <a:p>
            <a:pPr>
              <a:defRPr/>
            </a:pPr>
            <a:endParaRPr lang="fr-FR"/>
          </a:p>
        </c:txPr>
        <c:crossAx val="81698176"/>
        <c:crosses val="autoZero"/>
        <c:auto val="1"/>
        <c:lblAlgn val="ctr"/>
        <c:lblOffset val="100"/>
      </c:catAx>
      <c:valAx>
        <c:axId val="81698176"/>
        <c:scaling>
          <c:orientation val="minMax"/>
        </c:scaling>
        <c:axPos val="l"/>
        <c:majorGridlines/>
        <c:numFmt formatCode="#,##0" sourceLinked="0"/>
        <c:tickLblPos val="nextTo"/>
        <c:txPr>
          <a:bodyPr rot="0" vert="horz"/>
          <a:lstStyle/>
          <a:p>
            <a:pPr>
              <a:defRPr/>
            </a:pPr>
            <a:endParaRPr lang="fr-FR"/>
          </a:p>
        </c:txPr>
        <c:crossAx val="8169664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26199785882027904"/>
          <c:y val="0.21684821655357608"/>
          <c:w val="0.4353705622323531"/>
          <c:h val="0.1239067697183014"/>
        </c:manualLayout>
      </c:layout>
      <c:txPr>
        <a:bodyPr/>
        <a:lstStyle/>
        <a:p>
          <a:pPr>
            <a:defRPr sz="1400"/>
          </a:pPr>
          <a:endParaRPr lang="fr-FR"/>
        </a:p>
      </c:txPr>
    </c:legend>
    <c:plotVisOnly val="1"/>
    <c:dispBlanksAs val="gap"/>
  </c:chart>
  <c:txPr>
    <a:bodyPr/>
    <a:lstStyle/>
    <a:p>
      <a:pPr>
        <a:defRPr sz="1200" b="1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fr-FR"/>
    </a:p>
  </c:txPr>
  <c:externalData r:id="rId1"/>
  <c:userShapes r:id="rId2"/>
</c:chartSpace>
</file>

<file path=ppt/charts/chart5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style val="26"/>
  <c:chart>
    <c:plotArea>
      <c:layout>
        <c:manualLayout>
          <c:layoutTarget val="inner"/>
          <c:xMode val="edge"/>
          <c:yMode val="edge"/>
          <c:x val="0.15561748860339844"/>
          <c:y val="0.40001548193572611"/>
          <c:w val="0.75111721232214435"/>
          <c:h val="0.43113126988158745"/>
        </c:manualLayout>
      </c:layout>
      <c:barChart>
        <c:barDir val="col"/>
        <c:grouping val="clustered"/>
        <c:ser>
          <c:idx val="0"/>
          <c:order val="0"/>
          <c:tx>
            <c:v>2009</c:v>
          </c:tx>
          <c:cat>
            <c:strRef>
              <c:f>DMS!$A$32:$A$36</c:f>
              <c:strCache>
                <c:ptCount val="5"/>
                <c:pt idx="0">
                  <c:v>Janvier</c:v>
                </c:pt>
                <c:pt idx="1">
                  <c:v>Février</c:v>
                </c:pt>
                <c:pt idx="2">
                  <c:v>Mars</c:v>
                </c:pt>
                <c:pt idx="3">
                  <c:v>Avril</c:v>
                </c:pt>
                <c:pt idx="4">
                  <c:v>Mai</c:v>
                </c:pt>
              </c:strCache>
            </c:strRef>
          </c:cat>
          <c:val>
            <c:numRef>
              <c:f>DMS!$D$32:$D$36</c:f>
              <c:numCache>
                <c:formatCode>#,##0.00</c:formatCode>
                <c:ptCount val="5"/>
                <c:pt idx="0">
                  <c:v>188.28</c:v>
                </c:pt>
                <c:pt idx="1">
                  <c:v>620</c:v>
                </c:pt>
                <c:pt idx="2">
                  <c:v>202.13</c:v>
                </c:pt>
                <c:pt idx="3">
                  <c:v>273.95</c:v>
                </c:pt>
                <c:pt idx="4">
                  <c:v>579.92999999999972</c:v>
                </c:pt>
              </c:numCache>
            </c:numRef>
          </c:val>
        </c:ser>
        <c:ser>
          <c:idx val="1"/>
          <c:order val="1"/>
          <c:tx>
            <c:v>2010</c:v>
          </c:tx>
          <c:cat>
            <c:strRef>
              <c:f>DMS!$A$32:$A$36</c:f>
              <c:strCache>
                <c:ptCount val="5"/>
                <c:pt idx="0">
                  <c:v>Janvier</c:v>
                </c:pt>
                <c:pt idx="1">
                  <c:v>Février</c:v>
                </c:pt>
                <c:pt idx="2">
                  <c:v>Mars</c:v>
                </c:pt>
                <c:pt idx="3">
                  <c:v>Avril</c:v>
                </c:pt>
                <c:pt idx="4">
                  <c:v>Mai</c:v>
                </c:pt>
              </c:strCache>
            </c:strRef>
          </c:cat>
          <c:val>
            <c:numRef>
              <c:f>DMS!$E$32:$E$36</c:f>
              <c:numCache>
                <c:formatCode>#,##0.00</c:formatCode>
                <c:ptCount val="5"/>
                <c:pt idx="0">
                  <c:v>0</c:v>
                </c:pt>
                <c:pt idx="1">
                  <c:v>552.38</c:v>
                </c:pt>
                <c:pt idx="2">
                  <c:v>735.66</c:v>
                </c:pt>
                <c:pt idx="3">
                  <c:v>340.15000000000009</c:v>
                </c:pt>
                <c:pt idx="4">
                  <c:v>678.76</c:v>
                </c:pt>
              </c:numCache>
            </c:numRef>
          </c:val>
        </c:ser>
        <c:axId val="9424256"/>
        <c:axId val="82257024"/>
      </c:barChart>
      <c:catAx>
        <c:axId val="9424256"/>
        <c:scaling>
          <c:orientation val="minMax"/>
        </c:scaling>
        <c:axPos val="b"/>
        <c:numFmt formatCode="General" sourceLinked="1"/>
        <c:tickLblPos val="nextTo"/>
        <c:txPr>
          <a:bodyPr rot="0" vert="horz"/>
          <a:lstStyle/>
          <a:p>
            <a:pPr>
              <a:defRPr/>
            </a:pPr>
            <a:endParaRPr lang="fr-FR"/>
          </a:p>
        </c:txPr>
        <c:crossAx val="82257024"/>
        <c:crosses val="autoZero"/>
        <c:auto val="1"/>
        <c:lblAlgn val="ctr"/>
        <c:lblOffset val="100"/>
      </c:catAx>
      <c:valAx>
        <c:axId val="82257024"/>
        <c:scaling>
          <c:orientation val="minMax"/>
        </c:scaling>
        <c:axPos val="l"/>
        <c:majorGridlines/>
        <c:numFmt formatCode="#,##0" sourceLinked="0"/>
        <c:tickLblPos val="nextTo"/>
        <c:txPr>
          <a:bodyPr rot="0" vert="horz"/>
          <a:lstStyle/>
          <a:p>
            <a:pPr>
              <a:defRPr/>
            </a:pPr>
            <a:endParaRPr lang="fr-FR"/>
          </a:p>
        </c:txPr>
        <c:crossAx val="942425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26199785882027904"/>
          <c:y val="0.21684821655357608"/>
          <c:w val="0.4353705622323531"/>
          <c:h val="0.1239067697183014"/>
        </c:manualLayout>
      </c:layout>
      <c:txPr>
        <a:bodyPr/>
        <a:lstStyle/>
        <a:p>
          <a:pPr>
            <a:defRPr sz="1400"/>
          </a:pPr>
          <a:endParaRPr lang="fr-FR"/>
        </a:p>
      </c:txPr>
    </c:legend>
    <c:plotVisOnly val="1"/>
    <c:dispBlanksAs val="gap"/>
  </c:chart>
  <c:txPr>
    <a:bodyPr/>
    <a:lstStyle/>
    <a:p>
      <a:pPr>
        <a:defRPr sz="1200" b="1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fr-FR"/>
    </a:p>
  </c:txPr>
  <c:externalData r:id="rId1"/>
  <c:userShapes r:id="rId2"/>
</c:chartSpace>
</file>

<file path=ppt/charts/chart5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style val="26"/>
  <c:chart>
    <c:plotArea>
      <c:layout>
        <c:manualLayout>
          <c:layoutTarget val="inner"/>
          <c:xMode val="edge"/>
          <c:yMode val="edge"/>
          <c:x val="0.15561748860339852"/>
          <c:y val="0.35086033600638628"/>
          <c:w val="0.79059089653267078"/>
          <c:h val="0.48028641581092707"/>
        </c:manualLayout>
      </c:layout>
      <c:barChart>
        <c:barDir val="col"/>
        <c:grouping val="clustered"/>
        <c:ser>
          <c:idx val="0"/>
          <c:order val="0"/>
          <c:tx>
            <c:v>2009</c:v>
          </c:tx>
          <c:cat>
            <c:strRef>
              <c:f>DMS!$A$32:$A$36</c:f>
              <c:strCache>
                <c:ptCount val="5"/>
                <c:pt idx="0">
                  <c:v>Janvier</c:v>
                </c:pt>
                <c:pt idx="1">
                  <c:v>Février</c:v>
                </c:pt>
                <c:pt idx="2">
                  <c:v>Mars</c:v>
                </c:pt>
                <c:pt idx="3">
                  <c:v>Avril</c:v>
                </c:pt>
                <c:pt idx="4">
                  <c:v>Mai</c:v>
                </c:pt>
              </c:strCache>
            </c:strRef>
          </c:cat>
          <c:val>
            <c:numRef>
              <c:f>DMS!$F$32:$F$36</c:f>
              <c:numCache>
                <c:formatCode>#,##0.00</c:formatCode>
                <c:ptCount val="5"/>
                <c:pt idx="0">
                  <c:v>918.77000000000021</c:v>
                </c:pt>
                <c:pt idx="1">
                  <c:v>0</c:v>
                </c:pt>
                <c:pt idx="2">
                  <c:v>1565.56</c:v>
                </c:pt>
                <c:pt idx="3">
                  <c:v>624.20000000000005</c:v>
                </c:pt>
                <c:pt idx="4">
                  <c:v>808.58</c:v>
                </c:pt>
              </c:numCache>
            </c:numRef>
          </c:val>
        </c:ser>
        <c:ser>
          <c:idx val="1"/>
          <c:order val="1"/>
          <c:tx>
            <c:v>2010</c:v>
          </c:tx>
          <c:cat>
            <c:strRef>
              <c:f>DMS!$A$32:$A$36</c:f>
              <c:strCache>
                <c:ptCount val="5"/>
                <c:pt idx="0">
                  <c:v>Janvier</c:v>
                </c:pt>
                <c:pt idx="1">
                  <c:v>Février</c:v>
                </c:pt>
                <c:pt idx="2">
                  <c:v>Mars</c:v>
                </c:pt>
                <c:pt idx="3">
                  <c:v>Avril</c:v>
                </c:pt>
                <c:pt idx="4">
                  <c:v>Mai</c:v>
                </c:pt>
              </c:strCache>
            </c:strRef>
          </c:cat>
          <c:val>
            <c:numRef>
              <c:f>DMS!$G$32:$G$36</c:f>
              <c:numCache>
                <c:formatCode>#,##0.00</c:formatCode>
                <c:ptCount val="5"/>
                <c:pt idx="0">
                  <c:v>731.73</c:v>
                </c:pt>
                <c:pt idx="1">
                  <c:v>581.94999999999982</c:v>
                </c:pt>
                <c:pt idx="2">
                  <c:v>1264.5999999999999</c:v>
                </c:pt>
                <c:pt idx="3">
                  <c:v>530.7800000000002</c:v>
                </c:pt>
                <c:pt idx="4">
                  <c:v>1301.6499999999999</c:v>
                </c:pt>
              </c:numCache>
            </c:numRef>
          </c:val>
        </c:ser>
        <c:axId val="82273408"/>
        <c:axId val="82274944"/>
      </c:barChart>
      <c:catAx>
        <c:axId val="82273408"/>
        <c:scaling>
          <c:orientation val="minMax"/>
        </c:scaling>
        <c:axPos val="b"/>
        <c:numFmt formatCode="General" sourceLinked="1"/>
        <c:tickLblPos val="nextTo"/>
        <c:txPr>
          <a:bodyPr rot="0" vert="horz"/>
          <a:lstStyle/>
          <a:p>
            <a:pPr>
              <a:defRPr/>
            </a:pPr>
            <a:endParaRPr lang="fr-FR"/>
          </a:p>
        </c:txPr>
        <c:crossAx val="82274944"/>
        <c:crosses val="autoZero"/>
        <c:auto val="1"/>
        <c:lblAlgn val="ctr"/>
        <c:lblOffset val="100"/>
      </c:catAx>
      <c:valAx>
        <c:axId val="82274944"/>
        <c:scaling>
          <c:orientation val="minMax"/>
        </c:scaling>
        <c:axPos val="l"/>
        <c:majorGridlines/>
        <c:numFmt formatCode="#,##0" sourceLinked="0"/>
        <c:tickLblPos val="nextTo"/>
        <c:txPr>
          <a:bodyPr rot="0" vert="horz"/>
          <a:lstStyle/>
          <a:p>
            <a:pPr>
              <a:defRPr sz="1200"/>
            </a:pPr>
            <a:endParaRPr lang="fr-FR"/>
          </a:p>
        </c:txPr>
        <c:crossAx val="8227340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2883136482939635"/>
          <c:y val="0.19841503683007392"/>
          <c:w val="0.43537056223235315"/>
          <c:h val="0.12390676971830142"/>
        </c:manualLayout>
      </c:layout>
      <c:txPr>
        <a:bodyPr/>
        <a:lstStyle/>
        <a:p>
          <a:pPr>
            <a:defRPr sz="1400"/>
          </a:pPr>
          <a:endParaRPr lang="fr-FR"/>
        </a:p>
      </c:txPr>
    </c:legend>
    <c:plotVisOnly val="1"/>
    <c:dispBlanksAs val="gap"/>
  </c:chart>
  <c:txPr>
    <a:bodyPr/>
    <a:lstStyle/>
    <a:p>
      <a:pPr>
        <a:defRPr sz="1200" b="1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fr-FR"/>
    </a:p>
  </c:txPr>
  <c:externalData r:id="rId1"/>
  <c:userShapes r:id="rId2"/>
</c:chartSpace>
</file>

<file path=ppt/charts/chart5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fr-FR"/>
  <c:style val="26"/>
  <c:chart>
    <c:plotArea>
      <c:layout>
        <c:manualLayout>
          <c:layoutTarget val="inner"/>
          <c:xMode val="edge"/>
          <c:yMode val="edge"/>
          <c:x val="0.18496771845125212"/>
          <c:y val="0.35531807079028455"/>
          <c:w val="0.73588635362185562"/>
          <c:h val="0.4328833462291205"/>
        </c:manualLayout>
      </c:layout>
      <c:barChart>
        <c:barDir val="col"/>
        <c:grouping val="clustered"/>
        <c:ser>
          <c:idx val="0"/>
          <c:order val="0"/>
          <c:tx>
            <c:v>2009</c:v>
          </c:tx>
          <c:cat>
            <c:strRef>
              <c:f>DMS!$I$32:$I$36</c:f>
              <c:strCache>
                <c:ptCount val="5"/>
                <c:pt idx="0">
                  <c:v>Janvier</c:v>
                </c:pt>
                <c:pt idx="1">
                  <c:v>Février</c:v>
                </c:pt>
                <c:pt idx="2">
                  <c:v>Mars</c:v>
                </c:pt>
                <c:pt idx="3">
                  <c:v>Avril</c:v>
                </c:pt>
                <c:pt idx="4">
                  <c:v>Mai</c:v>
                </c:pt>
              </c:strCache>
            </c:strRef>
          </c:cat>
          <c:val>
            <c:numRef>
              <c:f>DMS!$J$32:$J$36</c:f>
              <c:numCache>
                <c:formatCode>0.00</c:formatCode>
                <c:ptCount val="5"/>
                <c:pt idx="0">
                  <c:v>0.32000000000000012</c:v>
                </c:pt>
                <c:pt idx="1">
                  <c:v>0.23600000000000004</c:v>
                </c:pt>
                <c:pt idx="2">
                  <c:v>1.929</c:v>
                </c:pt>
                <c:pt idx="3">
                  <c:v>0.26500000000000001</c:v>
                </c:pt>
                <c:pt idx="4">
                  <c:v>0.42800000000000016</c:v>
                </c:pt>
              </c:numCache>
            </c:numRef>
          </c:val>
        </c:ser>
        <c:ser>
          <c:idx val="1"/>
          <c:order val="1"/>
          <c:tx>
            <c:v>2010</c:v>
          </c:tx>
          <c:cat>
            <c:strRef>
              <c:f>DMS!$I$32:$I$36</c:f>
              <c:strCache>
                <c:ptCount val="5"/>
                <c:pt idx="0">
                  <c:v>Janvier</c:v>
                </c:pt>
                <c:pt idx="1">
                  <c:v>Février</c:v>
                </c:pt>
                <c:pt idx="2">
                  <c:v>Mars</c:v>
                </c:pt>
                <c:pt idx="3">
                  <c:v>Avril</c:v>
                </c:pt>
                <c:pt idx="4">
                  <c:v>Mai</c:v>
                </c:pt>
              </c:strCache>
            </c:strRef>
          </c:cat>
          <c:val>
            <c:numRef>
              <c:f>DMS!$K$32:$K$36</c:f>
              <c:numCache>
                <c:formatCode>0.00</c:formatCode>
                <c:ptCount val="5"/>
                <c:pt idx="0">
                  <c:v>0.65000000000000024</c:v>
                </c:pt>
                <c:pt idx="1">
                  <c:v>0.26</c:v>
                </c:pt>
                <c:pt idx="2">
                  <c:v>0.38000000000000012</c:v>
                </c:pt>
                <c:pt idx="3">
                  <c:v>0.82600000000000018</c:v>
                </c:pt>
                <c:pt idx="4">
                  <c:v>0.45900000000000002</c:v>
                </c:pt>
              </c:numCache>
            </c:numRef>
          </c:val>
        </c:ser>
        <c:axId val="82594816"/>
        <c:axId val="82596608"/>
      </c:barChart>
      <c:catAx>
        <c:axId val="82594816"/>
        <c:scaling>
          <c:orientation val="minMax"/>
        </c:scaling>
        <c:axPos val="b"/>
        <c:numFmt formatCode="General" sourceLinked="1"/>
        <c:tickLblPos val="nextTo"/>
        <c:txPr>
          <a:bodyPr rot="0" vert="horz"/>
          <a:lstStyle/>
          <a:p>
            <a:pPr>
              <a:defRPr/>
            </a:pPr>
            <a:endParaRPr lang="fr-FR"/>
          </a:p>
        </c:txPr>
        <c:crossAx val="82596608"/>
        <c:crosses val="autoZero"/>
        <c:auto val="1"/>
        <c:lblAlgn val="ctr"/>
        <c:lblOffset val="100"/>
      </c:catAx>
      <c:valAx>
        <c:axId val="82596608"/>
        <c:scaling>
          <c:orientation val="minMax"/>
        </c:scaling>
        <c:axPos val="l"/>
        <c:majorGridlines/>
        <c:numFmt formatCode="0.00" sourceLinked="1"/>
        <c:tickLblPos val="nextTo"/>
        <c:txPr>
          <a:bodyPr rot="0" vert="horz"/>
          <a:lstStyle/>
          <a:p>
            <a:pPr>
              <a:defRPr/>
            </a:pPr>
            <a:endParaRPr lang="fr-FR"/>
          </a:p>
        </c:txPr>
        <c:crossAx val="8259481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27108880247266143"/>
          <c:y val="0.2141970632049372"/>
          <c:w val="0.49046820144126602"/>
          <c:h val="8.6056324040576074E-2"/>
        </c:manualLayout>
      </c:layout>
      <c:txPr>
        <a:bodyPr/>
        <a:lstStyle/>
        <a:p>
          <a:pPr>
            <a:defRPr sz="1400"/>
          </a:pPr>
          <a:endParaRPr lang="fr-FR"/>
        </a:p>
      </c:txPr>
    </c:legend>
    <c:plotVisOnly val="1"/>
    <c:dispBlanksAs val="gap"/>
  </c:chart>
  <c:txPr>
    <a:bodyPr/>
    <a:lstStyle/>
    <a:p>
      <a:pPr>
        <a:defRPr sz="1200" b="1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fr-FR"/>
    </a:p>
  </c:txPr>
  <c:externalData r:id="rId1"/>
  <c:userShapes r:id="rId2"/>
</c:chartSpace>
</file>

<file path=ppt/charts/chart5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fr-FR"/>
  <c:style val="26"/>
  <c:chart>
    <c:plotArea>
      <c:layout>
        <c:manualLayout>
          <c:layoutTarget val="inner"/>
          <c:xMode val="edge"/>
          <c:yMode val="edge"/>
          <c:x val="0.18496771845125223"/>
          <c:y val="0.35531807079028477"/>
          <c:w val="0.73588635362185562"/>
          <c:h val="0.43288334622912061"/>
        </c:manualLayout>
      </c:layout>
      <c:barChart>
        <c:barDir val="col"/>
        <c:grouping val="clustered"/>
        <c:ser>
          <c:idx val="0"/>
          <c:order val="0"/>
          <c:tx>
            <c:v>2009</c:v>
          </c:tx>
          <c:cat>
            <c:strRef>
              <c:f>DMS!$I$32:$I$36</c:f>
              <c:strCache>
                <c:ptCount val="5"/>
                <c:pt idx="0">
                  <c:v>Janvier</c:v>
                </c:pt>
                <c:pt idx="1">
                  <c:v>Février</c:v>
                </c:pt>
                <c:pt idx="2">
                  <c:v>Mars</c:v>
                </c:pt>
                <c:pt idx="3">
                  <c:v>Avril</c:v>
                </c:pt>
                <c:pt idx="4">
                  <c:v>Mai</c:v>
                </c:pt>
              </c:strCache>
            </c:strRef>
          </c:cat>
          <c:val>
            <c:numRef>
              <c:f>DMS!$L$32:$L$36</c:f>
              <c:numCache>
                <c:formatCode>0.00</c:formatCode>
                <c:ptCount val="5"/>
                <c:pt idx="0">
                  <c:v>0.24100000000000005</c:v>
                </c:pt>
                <c:pt idx="1">
                  <c:v>1.2309999999999997</c:v>
                </c:pt>
                <c:pt idx="2">
                  <c:v>0.36800000000000016</c:v>
                </c:pt>
                <c:pt idx="3">
                  <c:v>0.32600000000000012</c:v>
                </c:pt>
                <c:pt idx="4">
                  <c:v>0.56899999999999995</c:v>
                </c:pt>
              </c:numCache>
            </c:numRef>
          </c:val>
        </c:ser>
        <c:ser>
          <c:idx val="1"/>
          <c:order val="1"/>
          <c:tx>
            <c:v>2010</c:v>
          </c:tx>
          <c:cat>
            <c:strRef>
              <c:f>DMS!$I$32:$I$36</c:f>
              <c:strCache>
                <c:ptCount val="5"/>
                <c:pt idx="0">
                  <c:v>Janvier</c:v>
                </c:pt>
                <c:pt idx="1">
                  <c:v>Février</c:v>
                </c:pt>
                <c:pt idx="2">
                  <c:v>Mars</c:v>
                </c:pt>
                <c:pt idx="3">
                  <c:v>Avril</c:v>
                </c:pt>
                <c:pt idx="4">
                  <c:v>Mai</c:v>
                </c:pt>
              </c:strCache>
            </c:strRef>
          </c:cat>
          <c:val>
            <c:numRef>
              <c:f>DMS!$M$32:$M$36</c:f>
              <c:numCache>
                <c:formatCode>0.00</c:formatCode>
                <c:ptCount val="5"/>
                <c:pt idx="0">
                  <c:v>0</c:v>
                </c:pt>
                <c:pt idx="1">
                  <c:v>0.4900000000000001</c:v>
                </c:pt>
                <c:pt idx="2">
                  <c:v>0.7300000000000002</c:v>
                </c:pt>
                <c:pt idx="3">
                  <c:v>0.442</c:v>
                </c:pt>
                <c:pt idx="4">
                  <c:v>0.70400000000000018</c:v>
                </c:pt>
              </c:numCache>
            </c:numRef>
          </c:val>
        </c:ser>
        <c:axId val="82629376"/>
        <c:axId val="82630912"/>
      </c:barChart>
      <c:catAx>
        <c:axId val="82629376"/>
        <c:scaling>
          <c:orientation val="minMax"/>
        </c:scaling>
        <c:axPos val="b"/>
        <c:numFmt formatCode="General" sourceLinked="1"/>
        <c:tickLblPos val="nextTo"/>
        <c:txPr>
          <a:bodyPr rot="0" vert="horz"/>
          <a:lstStyle/>
          <a:p>
            <a:pPr>
              <a:defRPr/>
            </a:pPr>
            <a:endParaRPr lang="fr-FR"/>
          </a:p>
        </c:txPr>
        <c:crossAx val="82630912"/>
        <c:crosses val="autoZero"/>
        <c:auto val="1"/>
        <c:lblAlgn val="ctr"/>
        <c:lblOffset val="100"/>
      </c:catAx>
      <c:valAx>
        <c:axId val="82630912"/>
        <c:scaling>
          <c:orientation val="minMax"/>
        </c:scaling>
        <c:axPos val="l"/>
        <c:majorGridlines/>
        <c:numFmt formatCode="0.00" sourceLinked="1"/>
        <c:tickLblPos val="nextTo"/>
        <c:txPr>
          <a:bodyPr rot="0" vert="horz"/>
          <a:lstStyle/>
          <a:p>
            <a:pPr>
              <a:defRPr/>
            </a:pPr>
            <a:endParaRPr lang="fr-FR"/>
          </a:p>
        </c:txPr>
        <c:crossAx val="8262937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34664482633101534"/>
          <c:y val="0.2141970632049372"/>
          <c:w val="0.41491235128455695"/>
          <c:h val="8.6056324040576074E-2"/>
        </c:manualLayout>
      </c:layout>
      <c:txPr>
        <a:bodyPr/>
        <a:lstStyle/>
        <a:p>
          <a:pPr>
            <a:defRPr sz="1400"/>
          </a:pPr>
          <a:endParaRPr lang="fr-FR"/>
        </a:p>
      </c:txPr>
    </c:legend>
    <c:plotVisOnly val="1"/>
    <c:dispBlanksAs val="gap"/>
  </c:chart>
  <c:txPr>
    <a:bodyPr/>
    <a:lstStyle/>
    <a:p>
      <a:pPr>
        <a:defRPr sz="1200" b="1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fr-FR"/>
    </a:p>
  </c:txPr>
  <c:externalData r:id="rId1"/>
  <c:userShapes r:id="rId2"/>
</c:chartSpace>
</file>

<file path=ppt/charts/chart5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style val="26"/>
  <c:chart>
    <c:plotArea>
      <c:layout>
        <c:manualLayout>
          <c:layoutTarget val="inner"/>
          <c:xMode val="edge"/>
          <c:yMode val="edge"/>
          <c:x val="0.18496771845125229"/>
          <c:y val="0.35531807079028493"/>
          <c:w val="0.73588635362185562"/>
          <c:h val="0.43288334622912072"/>
        </c:manualLayout>
      </c:layout>
      <c:barChart>
        <c:barDir val="col"/>
        <c:grouping val="clustered"/>
        <c:ser>
          <c:idx val="0"/>
          <c:order val="0"/>
          <c:tx>
            <c:v>2009</c:v>
          </c:tx>
          <c:cat>
            <c:strRef>
              <c:f>DMS!$I$32:$I$36</c:f>
              <c:strCache>
                <c:ptCount val="5"/>
                <c:pt idx="0">
                  <c:v>Janvier</c:v>
                </c:pt>
                <c:pt idx="1">
                  <c:v>Février</c:v>
                </c:pt>
                <c:pt idx="2">
                  <c:v>Mars</c:v>
                </c:pt>
                <c:pt idx="3">
                  <c:v>Avril</c:v>
                </c:pt>
                <c:pt idx="4">
                  <c:v>Mai</c:v>
                </c:pt>
              </c:strCache>
            </c:strRef>
          </c:cat>
          <c:val>
            <c:numRef>
              <c:f>DMS!$N$32:$N$36</c:f>
              <c:numCache>
                <c:formatCode>0.00</c:formatCode>
                <c:ptCount val="5"/>
                <c:pt idx="0">
                  <c:v>1.5</c:v>
                </c:pt>
                <c:pt idx="1">
                  <c:v>0</c:v>
                </c:pt>
                <c:pt idx="2">
                  <c:v>2.7029999999999998</c:v>
                </c:pt>
                <c:pt idx="3">
                  <c:v>0.82500000000000018</c:v>
                </c:pt>
                <c:pt idx="4">
                  <c:v>1.752</c:v>
                </c:pt>
              </c:numCache>
            </c:numRef>
          </c:val>
        </c:ser>
        <c:ser>
          <c:idx val="1"/>
          <c:order val="1"/>
          <c:tx>
            <c:v>2010</c:v>
          </c:tx>
          <c:cat>
            <c:strRef>
              <c:f>DMS!$I$32:$I$36</c:f>
              <c:strCache>
                <c:ptCount val="5"/>
                <c:pt idx="0">
                  <c:v>Janvier</c:v>
                </c:pt>
                <c:pt idx="1">
                  <c:v>Février</c:v>
                </c:pt>
                <c:pt idx="2">
                  <c:v>Mars</c:v>
                </c:pt>
                <c:pt idx="3">
                  <c:v>Avril</c:v>
                </c:pt>
                <c:pt idx="4">
                  <c:v>Mai</c:v>
                </c:pt>
              </c:strCache>
            </c:strRef>
          </c:cat>
          <c:val>
            <c:numRef>
              <c:f>DMS!$O$32:$O$36</c:f>
              <c:numCache>
                <c:formatCode>0.00</c:formatCode>
                <c:ptCount val="5"/>
                <c:pt idx="0">
                  <c:v>0.75000000000000022</c:v>
                </c:pt>
                <c:pt idx="1">
                  <c:v>0.76000000000000023</c:v>
                </c:pt>
                <c:pt idx="2">
                  <c:v>1.46</c:v>
                </c:pt>
                <c:pt idx="3">
                  <c:v>0.64900000000000024</c:v>
                </c:pt>
                <c:pt idx="4">
                  <c:v>1.599</c:v>
                </c:pt>
              </c:numCache>
            </c:numRef>
          </c:val>
        </c:ser>
        <c:axId val="82753792"/>
        <c:axId val="82644992"/>
      </c:barChart>
      <c:catAx>
        <c:axId val="82753792"/>
        <c:scaling>
          <c:orientation val="minMax"/>
        </c:scaling>
        <c:axPos val="b"/>
        <c:numFmt formatCode="General" sourceLinked="1"/>
        <c:tickLblPos val="nextTo"/>
        <c:txPr>
          <a:bodyPr rot="0" vert="horz"/>
          <a:lstStyle/>
          <a:p>
            <a:pPr>
              <a:defRPr/>
            </a:pPr>
            <a:endParaRPr lang="fr-FR"/>
          </a:p>
        </c:txPr>
        <c:crossAx val="82644992"/>
        <c:crosses val="autoZero"/>
        <c:auto val="1"/>
        <c:lblAlgn val="ctr"/>
        <c:lblOffset val="100"/>
      </c:catAx>
      <c:valAx>
        <c:axId val="82644992"/>
        <c:scaling>
          <c:orientation val="minMax"/>
        </c:scaling>
        <c:axPos val="l"/>
        <c:majorGridlines/>
        <c:numFmt formatCode="0.00" sourceLinked="1"/>
        <c:tickLblPos val="nextTo"/>
        <c:txPr>
          <a:bodyPr rot="0" vert="horz"/>
          <a:lstStyle/>
          <a:p>
            <a:pPr>
              <a:defRPr sz="1400"/>
            </a:pPr>
            <a:endParaRPr lang="fr-FR"/>
          </a:p>
        </c:txPr>
        <c:crossAx val="8275379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2867197611087145"/>
          <c:y val="0.2141970632049372"/>
          <c:w val="0.50480007010353789"/>
          <c:h val="8.6056324040576074E-2"/>
        </c:manualLayout>
      </c:layout>
      <c:txPr>
        <a:bodyPr/>
        <a:lstStyle/>
        <a:p>
          <a:pPr>
            <a:defRPr sz="1400"/>
          </a:pPr>
          <a:endParaRPr lang="fr-FR"/>
        </a:p>
      </c:txPr>
    </c:legend>
    <c:plotVisOnly val="1"/>
    <c:dispBlanksAs val="gap"/>
  </c:chart>
  <c:txPr>
    <a:bodyPr/>
    <a:lstStyle/>
    <a:p>
      <a:pPr>
        <a:defRPr sz="1200" b="1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fr-FR"/>
    </a:p>
  </c:txPr>
  <c:externalData r:id="rId1"/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style val="26"/>
  <c:chart>
    <c:title>
      <c:tx>
        <c:rich>
          <a:bodyPr/>
          <a:lstStyle/>
          <a:p>
            <a:pPr>
              <a:defRPr sz="1800"/>
            </a:pPr>
            <a:r>
              <a:rPr lang="en-US" sz="1800"/>
              <a:t>Tri sélectif hors verre USERCTOM</a:t>
            </a:r>
          </a:p>
        </c:rich>
      </c:tx>
      <c:layout>
        <c:manualLayout>
          <c:xMode val="edge"/>
          <c:yMode val="edge"/>
          <c:x val="0.18767840587090837"/>
          <c:y val="4.6153846153846163E-2"/>
        </c:manualLayout>
      </c:layout>
    </c:title>
    <c:plotArea>
      <c:layout>
        <c:manualLayout>
          <c:layoutTarget val="inner"/>
          <c:xMode val="edge"/>
          <c:yMode val="edge"/>
          <c:x val="0.11769760123268211"/>
          <c:y val="0.29842317787199774"/>
          <c:w val="0.8283571643096852"/>
          <c:h val="0.44997617605491713"/>
        </c:manualLayout>
      </c:layout>
      <c:barChart>
        <c:barDir val="col"/>
        <c:grouping val="clustered"/>
        <c:ser>
          <c:idx val="0"/>
          <c:order val="0"/>
          <c:tx>
            <c:v>2009</c:v>
          </c:tx>
          <c:cat>
            <c:strRef>
              <c:f>'COLLECTE SELECTIVE'!$A$24:$A$28</c:f>
              <c:strCache>
                <c:ptCount val="5"/>
                <c:pt idx="0">
                  <c:v>Janvier</c:v>
                </c:pt>
                <c:pt idx="1">
                  <c:v>Février</c:v>
                </c:pt>
                <c:pt idx="2">
                  <c:v>Mars</c:v>
                </c:pt>
                <c:pt idx="3">
                  <c:v>Avril</c:v>
                </c:pt>
                <c:pt idx="4">
                  <c:v>Mai</c:v>
                </c:pt>
              </c:strCache>
            </c:strRef>
          </c:cat>
          <c:val>
            <c:numRef>
              <c:f>'COLLECTE SELECTIVE'!$F$24:$F$28</c:f>
              <c:numCache>
                <c:formatCode>0.00</c:formatCode>
                <c:ptCount val="5"/>
                <c:pt idx="0">
                  <c:v>82.83</c:v>
                </c:pt>
                <c:pt idx="1">
                  <c:v>74.81</c:v>
                </c:pt>
                <c:pt idx="2">
                  <c:v>84.56</c:v>
                </c:pt>
                <c:pt idx="3">
                  <c:v>92.48</c:v>
                </c:pt>
                <c:pt idx="4">
                  <c:v>76.03</c:v>
                </c:pt>
              </c:numCache>
            </c:numRef>
          </c:val>
        </c:ser>
        <c:ser>
          <c:idx val="1"/>
          <c:order val="1"/>
          <c:tx>
            <c:v>2010</c:v>
          </c:tx>
          <c:cat>
            <c:strRef>
              <c:f>'COLLECTE SELECTIVE'!$A$24:$A$28</c:f>
              <c:strCache>
                <c:ptCount val="5"/>
                <c:pt idx="0">
                  <c:v>Janvier</c:v>
                </c:pt>
                <c:pt idx="1">
                  <c:v>Février</c:v>
                </c:pt>
                <c:pt idx="2">
                  <c:v>Mars</c:v>
                </c:pt>
                <c:pt idx="3">
                  <c:v>Avril</c:v>
                </c:pt>
                <c:pt idx="4">
                  <c:v>Mai</c:v>
                </c:pt>
              </c:strCache>
            </c:strRef>
          </c:cat>
          <c:val>
            <c:numRef>
              <c:f>'COLLECTE SELECTIVE'!$H$24:$H$28</c:f>
              <c:numCache>
                <c:formatCode>0.00</c:formatCode>
                <c:ptCount val="5"/>
                <c:pt idx="0">
                  <c:v>77.3</c:v>
                </c:pt>
                <c:pt idx="1">
                  <c:v>73.27</c:v>
                </c:pt>
                <c:pt idx="2">
                  <c:v>85.43</c:v>
                </c:pt>
                <c:pt idx="3">
                  <c:v>83.240000000000023</c:v>
                </c:pt>
                <c:pt idx="4">
                  <c:v>79.11999999999999</c:v>
                </c:pt>
              </c:numCache>
            </c:numRef>
          </c:val>
        </c:ser>
        <c:axId val="93747840"/>
        <c:axId val="93761920"/>
      </c:barChart>
      <c:catAx>
        <c:axId val="93747840"/>
        <c:scaling>
          <c:orientation val="minMax"/>
        </c:scaling>
        <c:axPos val="b"/>
        <c:numFmt formatCode="General" sourceLinked="1"/>
        <c:tickLblPos val="nextTo"/>
        <c:crossAx val="93761920"/>
        <c:crosses val="autoZero"/>
        <c:auto val="1"/>
        <c:lblAlgn val="ctr"/>
        <c:lblOffset val="100"/>
      </c:catAx>
      <c:valAx>
        <c:axId val="93761920"/>
        <c:scaling>
          <c:orientation val="minMax"/>
          <c:max val="120"/>
          <c:min val="0"/>
        </c:scaling>
        <c:axPos val="l"/>
        <c:majorGridlines/>
        <c:numFmt formatCode="0" sourceLinked="0"/>
        <c:tickLblPos val="nextTo"/>
        <c:crossAx val="9374784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28860616186053012"/>
          <c:y val="0.15621555410370244"/>
          <c:w val="0.45561649737737664"/>
          <c:h val="0.1085427013930951"/>
        </c:manualLayout>
      </c:layout>
      <c:txPr>
        <a:bodyPr/>
        <a:lstStyle/>
        <a:p>
          <a:pPr>
            <a:defRPr sz="1400"/>
          </a:pPr>
          <a:endParaRPr lang="fr-FR"/>
        </a:p>
      </c:txPr>
    </c:legend>
    <c:plotVisOnly val="1"/>
    <c:dispBlanksAs val="gap"/>
  </c:chart>
  <c:txPr>
    <a:bodyPr/>
    <a:lstStyle/>
    <a:p>
      <a:pPr>
        <a:defRPr sz="1200" b="1"/>
      </a:pPr>
      <a:endParaRPr lang="fr-FR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fr-FR"/>
  <c:style val="26"/>
  <c:chart>
    <c:plotArea>
      <c:layout>
        <c:manualLayout>
          <c:layoutTarget val="inner"/>
          <c:xMode val="edge"/>
          <c:yMode val="edge"/>
          <c:x val="9.8571741032371027E-2"/>
          <c:y val="0.29677092446777487"/>
          <c:w val="0.8340269028871391"/>
          <c:h val="0.49923775153105859"/>
        </c:manualLayout>
      </c:layout>
      <c:barChart>
        <c:barDir val="col"/>
        <c:grouping val="clustered"/>
        <c:ser>
          <c:idx val="0"/>
          <c:order val="0"/>
          <c:tx>
            <c:v>2009</c:v>
          </c:tx>
          <c:cat>
            <c:strRef>
              <c:f>VERRE!$A$24:$A$28</c:f>
              <c:strCache>
                <c:ptCount val="5"/>
                <c:pt idx="0">
                  <c:v>Janvier</c:v>
                </c:pt>
                <c:pt idx="1">
                  <c:v>Février</c:v>
                </c:pt>
                <c:pt idx="2">
                  <c:v>Mars</c:v>
                </c:pt>
                <c:pt idx="3">
                  <c:v>Avril</c:v>
                </c:pt>
                <c:pt idx="4">
                  <c:v>Mai</c:v>
                </c:pt>
              </c:strCache>
            </c:strRef>
          </c:cat>
          <c:val>
            <c:numRef>
              <c:f>VERRE!$B$24:$B$28</c:f>
              <c:numCache>
                <c:formatCode>General</c:formatCode>
                <c:ptCount val="5"/>
                <c:pt idx="0">
                  <c:v>18.979999999999986</c:v>
                </c:pt>
                <c:pt idx="1">
                  <c:v>8.8000000000000007</c:v>
                </c:pt>
                <c:pt idx="2">
                  <c:v>30.66</c:v>
                </c:pt>
                <c:pt idx="3">
                  <c:v>18.459999999999987</c:v>
                </c:pt>
                <c:pt idx="4">
                  <c:v>21.84</c:v>
                </c:pt>
              </c:numCache>
            </c:numRef>
          </c:val>
        </c:ser>
        <c:ser>
          <c:idx val="1"/>
          <c:order val="1"/>
          <c:tx>
            <c:v>2010</c:v>
          </c:tx>
          <c:cat>
            <c:strRef>
              <c:f>VERRE!$A$24:$A$28</c:f>
              <c:strCache>
                <c:ptCount val="5"/>
                <c:pt idx="0">
                  <c:v>Janvier</c:v>
                </c:pt>
                <c:pt idx="1">
                  <c:v>Février</c:v>
                </c:pt>
                <c:pt idx="2">
                  <c:v>Mars</c:v>
                </c:pt>
                <c:pt idx="3">
                  <c:v>Avril</c:v>
                </c:pt>
                <c:pt idx="4">
                  <c:v>Mai</c:v>
                </c:pt>
              </c:strCache>
            </c:strRef>
          </c:cat>
          <c:val>
            <c:numRef>
              <c:f>VERRE!$D$24:$D$28</c:f>
              <c:numCache>
                <c:formatCode>General</c:formatCode>
                <c:ptCount val="5"/>
                <c:pt idx="0">
                  <c:v>53.18</c:v>
                </c:pt>
                <c:pt idx="1">
                  <c:v>8.4600000000000026</c:v>
                </c:pt>
                <c:pt idx="2">
                  <c:v>77.48</c:v>
                </c:pt>
                <c:pt idx="3">
                  <c:v>15.28</c:v>
                </c:pt>
                <c:pt idx="4">
                  <c:v>67.56</c:v>
                </c:pt>
              </c:numCache>
            </c:numRef>
          </c:val>
        </c:ser>
        <c:axId val="92865664"/>
        <c:axId val="92867200"/>
      </c:barChart>
      <c:catAx>
        <c:axId val="92865664"/>
        <c:scaling>
          <c:orientation val="minMax"/>
        </c:scaling>
        <c:axPos val="b"/>
        <c:numFmt formatCode="General" sourceLinked="1"/>
        <c:tickLblPos val="nextTo"/>
        <c:crossAx val="92867200"/>
        <c:crosses val="autoZero"/>
        <c:auto val="1"/>
        <c:lblAlgn val="ctr"/>
        <c:lblOffset val="100"/>
      </c:catAx>
      <c:valAx>
        <c:axId val="92867200"/>
        <c:scaling>
          <c:orientation val="minMax"/>
        </c:scaling>
        <c:axPos val="l"/>
        <c:majorGridlines/>
        <c:numFmt formatCode="General" sourceLinked="1"/>
        <c:tickLblPos val="nextTo"/>
        <c:crossAx val="92865664"/>
        <c:crosses val="autoZero"/>
        <c:crossBetween val="between"/>
        <c:majorUnit val="10"/>
        <c:minorUnit val="5"/>
      </c:valAx>
    </c:plotArea>
    <c:legend>
      <c:legendPos val="r"/>
      <c:layout>
        <c:manualLayout>
          <c:xMode val="edge"/>
          <c:yMode val="edge"/>
          <c:x val="0.27983716321174223"/>
          <c:y val="0.17853790335031691"/>
          <c:w val="0.49201840916687523"/>
          <c:h val="0.11219494621995776"/>
        </c:manualLayout>
      </c:layout>
    </c:legend>
    <c:plotVisOnly val="1"/>
    <c:dispBlanksAs val="gap"/>
  </c:chart>
  <c:txPr>
    <a:bodyPr/>
    <a:lstStyle/>
    <a:p>
      <a:pPr>
        <a:defRPr sz="1400" b="1"/>
      </a:pPr>
      <a:endParaRPr lang="fr-FR"/>
    </a:p>
  </c:txPr>
  <c:externalData r:id="rId1"/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style val="26"/>
  <c:chart>
    <c:plotArea>
      <c:layout>
        <c:manualLayout>
          <c:layoutTarget val="inner"/>
          <c:xMode val="edge"/>
          <c:yMode val="edge"/>
          <c:x val="9.8571741032371027E-2"/>
          <c:y val="0.29677092446777487"/>
          <c:w val="0.8340269028871391"/>
          <c:h val="0.49923775153105859"/>
        </c:manualLayout>
      </c:layout>
      <c:barChart>
        <c:barDir val="col"/>
        <c:grouping val="clustered"/>
        <c:ser>
          <c:idx val="0"/>
          <c:order val="0"/>
          <c:tx>
            <c:v>2009</c:v>
          </c:tx>
          <c:cat>
            <c:strRef>
              <c:f>VERRE!$A$24:$A$28</c:f>
              <c:strCache>
                <c:ptCount val="5"/>
                <c:pt idx="0">
                  <c:v>Janvier</c:v>
                </c:pt>
                <c:pt idx="1">
                  <c:v>Février</c:v>
                </c:pt>
                <c:pt idx="2">
                  <c:v>Mars</c:v>
                </c:pt>
                <c:pt idx="3">
                  <c:v>Avril</c:v>
                </c:pt>
                <c:pt idx="4">
                  <c:v>Mai</c:v>
                </c:pt>
              </c:strCache>
            </c:strRef>
          </c:cat>
          <c:val>
            <c:numRef>
              <c:f>VERRE!$F$24:$F$28</c:f>
              <c:numCache>
                <c:formatCode>General</c:formatCode>
                <c:ptCount val="5"/>
                <c:pt idx="0">
                  <c:v>109.52</c:v>
                </c:pt>
                <c:pt idx="1">
                  <c:v>57.18</c:v>
                </c:pt>
                <c:pt idx="2">
                  <c:v>105.74000000000002</c:v>
                </c:pt>
                <c:pt idx="3">
                  <c:v>82.22</c:v>
                </c:pt>
                <c:pt idx="4">
                  <c:v>90.61999999999999</c:v>
                </c:pt>
              </c:numCache>
            </c:numRef>
          </c:val>
        </c:ser>
        <c:ser>
          <c:idx val="1"/>
          <c:order val="1"/>
          <c:tx>
            <c:v>2010</c:v>
          </c:tx>
          <c:cat>
            <c:strRef>
              <c:f>VERRE!$A$24:$A$28</c:f>
              <c:strCache>
                <c:ptCount val="5"/>
                <c:pt idx="0">
                  <c:v>Janvier</c:v>
                </c:pt>
                <c:pt idx="1">
                  <c:v>Février</c:v>
                </c:pt>
                <c:pt idx="2">
                  <c:v>Mars</c:v>
                </c:pt>
                <c:pt idx="3">
                  <c:v>Avril</c:v>
                </c:pt>
                <c:pt idx="4">
                  <c:v>Mai</c:v>
                </c:pt>
              </c:strCache>
            </c:strRef>
          </c:cat>
          <c:val>
            <c:numRef>
              <c:f>VERRE!$H$24:$H$28</c:f>
              <c:numCache>
                <c:formatCode>General</c:formatCode>
                <c:ptCount val="5"/>
                <c:pt idx="0">
                  <c:v>82.679999999999978</c:v>
                </c:pt>
                <c:pt idx="1">
                  <c:v>54.68</c:v>
                </c:pt>
                <c:pt idx="2">
                  <c:v>94.16</c:v>
                </c:pt>
                <c:pt idx="3">
                  <c:v>51.64</c:v>
                </c:pt>
                <c:pt idx="4">
                  <c:v>79.38</c:v>
                </c:pt>
              </c:numCache>
            </c:numRef>
          </c:val>
        </c:ser>
        <c:axId val="92895872"/>
        <c:axId val="92905856"/>
      </c:barChart>
      <c:catAx>
        <c:axId val="92895872"/>
        <c:scaling>
          <c:orientation val="minMax"/>
        </c:scaling>
        <c:axPos val="b"/>
        <c:numFmt formatCode="General" sourceLinked="1"/>
        <c:tickLblPos val="nextTo"/>
        <c:crossAx val="92905856"/>
        <c:crosses val="autoZero"/>
        <c:auto val="1"/>
        <c:lblAlgn val="ctr"/>
        <c:lblOffset val="100"/>
      </c:catAx>
      <c:valAx>
        <c:axId val="92905856"/>
        <c:scaling>
          <c:orientation val="minMax"/>
        </c:scaling>
        <c:axPos val="l"/>
        <c:majorGridlines/>
        <c:numFmt formatCode="General" sourceLinked="1"/>
        <c:tickLblPos val="nextTo"/>
        <c:crossAx val="9289587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31870985514565897"/>
          <c:y val="0.17853790335031691"/>
          <c:w val="0.37017913577129391"/>
          <c:h val="9.3360094694045576E-2"/>
        </c:manualLayout>
      </c:layout>
    </c:legend>
    <c:plotVisOnly val="1"/>
    <c:dispBlanksAs val="gap"/>
  </c:chart>
  <c:txPr>
    <a:bodyPr/>
    <a:lstStyle/>
    <a:p>
      <a:pPr>
        <a:defRPr sz="1400" b="1"/>
      </a:pPr>
      <a:endParaRPr lang="fr-FR"/>
    </a:p>
  </c:txPr>
  <c:externalData r:id="rId1"/>
  <c:userShapes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fr-FR"/>
  <c:style val="26"/>
  <c:chart>
    <c:plotArea>
      <c:layout>
        <c:manualLayout>
          <c:layoutTarget val="inner"/>
          <c:xMode val="edge"/>
          <c:yMode val="edge"/>
          <c:x val="9.8571741032371027E-2"/>
          <c:y val="0.29677092446777487"/>
          <c:w val="0.8340269028871391"/>
          <c:h val="0.49923775153105859"/>
        </c:manualLayout>
      </c:layout>
      <c:barChart>
        <c:barDir val="col"/>
        <c:grouping val="clustered"/>
        <c:ser>
          <c:idx val="0"/>
          <c:order val="0"/>
          <c:tx>
            <c:v>2009</c:v>
          </c:tx>
          <c:cat>
            <c:strRef>
              <c:f>VERRE!$A$24:$A$28</c:f>
              <c:strCache>
                <c:ptCount val="5"/>
                <c:pt idx="0">
                  <c:v>Janvier</c:v>
                </c:pt>
                <c:pt idx="1">
                  <c:v>Février</c:v>
                </c:pt>
                <c:pt idx="2">
                  <c:v>Mars</c:v>
                </c:pt>
                <c:pt idx="3">
                  <c:v>Avril</c:v>
                </c:pt>
                <c:pt idx="4">
                  <c:v>Mai</c:v>
                </c:pt>
              </c:strCache>
            </c:strRef>
          </c:cat>
          <c:val>
            <c:numRef>
              <c:f>VERRE!$J$24:$J$28</c:f>
              <c:numCache>
                <c:formatCode>General</c:formatCode>
                <c:ptCount val="5"/>
                <c:pt idx="0">
                  <c:v>111.11999999999999</c:v>
                </c:pt>
                <c:pt idx="1">
                  <c:v>24.06</c:v>
                </c:pt>
                <c:pt idx="2">
                  <c:v>95.92</c:v>
                </c:pt>
                <c:pt idx="3">
                  <c:v>65.760000000000005</c:v>
                </c:pt>
                <c:pt idx="4">
                  <c:v>49.78</c:v>
                </c:pt>
              </c:numCache>
            </c:numRef>
          </c:val>
        </c:ser>
        <c:ser>
          <c:idx val="1"/>
          <c:order val="1"/>
          <c:tx>
            <c:v>2010</c:v>
          </c:tx>
          <c:cat>
            <c:strRef>
              <c:f>VERRE!$A$24:$A$28</c:f>
              <c:strCache>
                <c:ptCount val="5"/>
                <c:pt idx="0">
                  <c:v>Janvier</c:v>
                </c:pt>
                <c:pt idx="1">
                  <c:v>Février</c:v>
                </c:pt>
                <c:pt idx="2">
                  <c:v>Mars</c:v>
                </c:pt>
                <c:pt idx="3">
                  <c:v>Avril</c:v>
                </c:pt>
                <c:pt idx="4">
                  <c:v>Mai</c:v>
                </c:pt>
              </c:strCache>
            </c:strRef>
          </c:cat>
          <c:val>
            <c:numRef>
              <c:f>VERRE!$L$24:$L$28</c:f>
              <c:numCache>
                <c:formatCode>General</c:formatCode>
                <c:ptCount val="5"/>
                <c:pt idx="0">
                  <c:v>84.61999999999999</c:v>
                </c:pt>
                <c:pt idx="1">
                  <c:v>30.34</c:v>
                </c:pt>
                <c:pt idx="2">
                  <c:v>76.8</c:v>
                </c:pt>
                <c:pt idx="3">
                  <c:v>24.279999999999987</c:v>
                </c:pt>
                <c:pt idx="4">
                  <c:v>74.56</c:v>
                </c:pt>
              </c:numCache>
            </c:numRef>
          </c:val>
        </c:ser>
        <c:axId val="41349888"/>
        <c:axId val="41351424"/>
      </c:barChart>
      <c:catAx>
        <c:axId val="41349888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400" b="1"/>
            </a:pPr>
            <a:endParaRPr lang="fr-FR"/>
          </a:p>
        </c:txPr>
        <c:crossAx val="41351424"/>
        <c:crosses val="autoZero"/>
        <c:auto val="1"/>
        <c:lblAlgn val="ctr"/>
        <c:lblOffset val="100"/>
      </c:catAx>
      <c:valAx>
        <c:axId val="41351424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400" b="1"/>
            </a:pPr>
            <a:endParaRPr lang="fr-FR"/>
          </a:p>
        </c:txPr>
        <c:crossAx val="4134988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31870986714896066"/>
          <c:y val="0.17200195563789841"/>
          <c:w val="0.37017902173993045"/>
          <c:h val="9.3360094694045645E-2"/>
        </c:manualLayout>
      </c:layout>
      <c:txPr>
        <a:bodyPr/>
        <a:lstStyle/>
        <a:p>
          <a:pPr>
            <a:defRPr sz="1400" b="1"/>
          </a:pPr>
          <a:endParaRPr lang="fr-FR"/>
        </a:p>
      </c:txPr>
    </c:legend>
    <c:plotVisOnly val="1"/>
    <c:dispBlanksAs val="gap"/>
  </c:chart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</cdr:x>
      <cdr:y>0.03846</cdr:y>
    </cdr:from>
    <cdr:to>
      <cdr:x>0.75208</cdr:x>
      <cdr:y>0.15385</cdr:y>
    </cdr:to>
    <cdr:sp macro="" textlink="">
      <cdr:nvSpPr>
        <cdr:cNvPr id="2" name="ZoneTexte 1"/>
        <cdr:cNvSpPr txBox="1"/>
      </cdr:nvSpPr>
      <cdr:spPr>
        <a:xfrm xmlns:a="http://schemas.openxmlformats.org/drawingml/2006/main">
          <a:off x="1371600" y="104775"/>
          <a:ext cx="2066925" cy="3143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 anchor="ctr"/>
        <a:lstStyle xmlns:a="http://schemas.openxmlformats.org/drawingml/2006/main"/>
        <a:p xmlns:a="http://schemas.openxmlformats.org/drawingml/2006/main">
          <a:pPr algn="ctr"/>
          <a:r>
            <a:rPr lang="fr-FR" sz="1600" b="1" dirty="0"/>
            <a:t>COÛT DU TRAITEMENT DES OM</a:t>
          </a:r>
        </a:p>
      </cdr:txBody>
    </cdr:sp>
  </cdr:relSizeAnchor>
</c:userShapes>
</file>

<file path=ppt/drawings/drawing10.xml><?xml version="1.0" encoding="utf-8"?>
<c:userShapes xmlns:c="http://schemas.openxmlformats.org/drawingml/2006/chart">
  <cdr:relSizeAnchor xmlns:cdr="http://schemas.openxmlformats.org/drawingml/2006/chartDrawing">
    <cdr:from>
      <cdr:x>0.14745</cdr:x>
      <cdr:y>0.03383</cdr:y>
    </cdr:from>
    <cdr:to>
      <cdr:x>0.9437</cdr:x>
      <cdr:y>0.14662</cdr:y>
    </cdr:to>
    <cdr:sp macro="" textlink="">
      <cdr:nvSpPr>
        <cdr:cNvPr id="2" name="ZoneTexte 1"/>
        <cdr:cNvSpPr txBox="1"/>
      </cdr:nvSpPr>
      <cdr:spPr>
        <a:xfrm xmlns:a="http://schemas.openxmlformats.org/drawingml/2006/main">
          <a:off x="523874" y="85724"/>
          <a:ext cx="2828925" cy="2857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pPr algn="ctr"/>
          <a:r>
            <a:rPr lang="fr-FR" sz="1600" b="1" dirty="0"/>
            <a:t>COÛT</a:t>
          </a:r>
          <a:r>
            <a:rPr lang="fr-FR" sz="1600" b="1" baseline="0" dirty="0"/>
            <a:t> DU TRAITEMENT DU BOIS</a:t>
          </a:r>
          <a:endParaRPr lang="fr-FR" sz="1600" b="1" dirty="0"/>
        </a:p>
      </cdr:txBody>
    </cdr:sp>
  </cdr:relSizeAnchor>
</c:userShapes>
</file>

<file path=ppt/drawings/drawing11.xml><?xml version="1.0" encoding="utf-8"?>
<c:userShapes xmlns:c="http://schemas.openxmlformats.org/drawingml/2006/chart">
  <cdr:relSizeAnchor xmlns:cdr="http://schemas.openxmlformats.org/drawingml/2006/chartDrawing">
    <cdr:from>
      <cdr:x>0.14745</cdr:x>
      <cdr:y>0.03383</cdr:y>
    </cdr:from>
    <cdr:to>
      <cdr:x>0.9437</cdr:x>
      <cdr:y>0.14662</cdr:y>
    </cdr:to>
    <cdr:sp macro="" textlink="">
      <cdr:nvSpPr>
        <cdr:cNvPr id="2" name="ZoneTexte 1"/>
        <cdr:cNvSpPr txBox="1"/>
      </cdr:nvSpPr>
      <cdr:spPr>
        <a:xfrm xmlns:a="http://schemas.openxmlformats.org/drawingml/2006/main">
          <a:off x="523874" y="85724"/>
          <a:ext cx="2828925" cy="2857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pPr algn="ctr"/>
          <a:r>
            <a:rPr lang="fr-FR" sz="1600" b="1" dirty="0"/>
            <a:t>TONNAGES </a:t>
          </a:r>
          <a:r>
            <a:rPr lang="fr-FR" sz="1600" b="1" baseline="0" dirty="0"/>
            <a:t>DU BOIS TRAITES</a:t>
          </a:r>
          <a:endParaRPr lang="fr-FR" sz="1600" b="1" dirty="0"/>
        </a:p>
      </cdr:txBody>
    </cdr:sp>
  </cdr:relSizeAnchor>
</c:userShapes>
</file>

<file path=ppt/drawings/drawing12.xml><?xml version="1.0" encoding="utf-8"?>
<c:userShapes xmlns:c="http://schemas.openxmlformats.org/drawingml/2006/chart">
  <cdr:relSizeAnchor xmlns:cdr="http://schemas.openxmlformats.org/drawingml/2006/chartDrawing">
    <cdr:from>
      <cdr:x>0.09695</cdr:x>
      <cdr:y>0.03488</cdr:y>
    </cdr:from>
    <cdr:to>
      <cdr:x>0.91967</cdr:x>
      <cdr:y>0.15116</cdr:y>
    </cdr:to>
    <cdr:sp macro="" textlink="">
      <cdr:nvSpPr>
        <cdr:cNvPr id="2" name="ZoneTexte 1"/>
        <cdr:cNvSpPr txBox="1"/>
      </cdr:nvSpPr>
      <cdr:spPr>
        <a:xfrm xmlns:a="http://schemas.openxmlformats.org/drawingml/2006/main">
          <a:off x="333375" y="85725"/>
          <a:ext cx="2828925" cy="2857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fr-FR" sz="1600" b="1" dirty="0"/>
            <a:t>COÛT</a:t>
          </a:r>
          <a:r>
            <a:rPr lang="fr-FR" sz="1600" b="1" baseline="0" dirty="0"/>
            <a:t> DU TRAITEMENT DE L'ENCOMBRANT</a:t>
          </a:r>
          <a:endParaRPr lang="fr-FR" sz="1600" b="1" dirty="0"/>
        </a:p>
      </cdr:txBody>
    </cdr:sp>
  </cdr:relSizeAnchor>
</c:userShapes>
</file>

<file path=ppt/drawings/drawing13.xml><?xml version="1.0" encoding="utf-8"?>
<c:userShapes xmlns:c="http://schemas.openxmlformats.org/drawingml/2006/chart">
  <cdr:relSizeAnchor xmlns:cdr="http://schemas.openxmlformats.org/drawingml/2006/chartDrawing">
    <cdr:from>
      <cdr:x>0.14745</cdr:x>
      <cdr:y>0.03383</cdr:y>
    </cdr:from>
    <cdr:to>
      <cdr:x>0.9437</cdr:x>
      <cdr:y>0.14662</cdr:y>
    </cdr:to>
    <cdr:sp macro="" textlink="">
      <cdr:nvSpPr>
        <cdr:cNvPr id="2" name="ZoneTexte 1"/>
        <cdr:cNvSpPr txBox="1"/>
      </cdr:nvSpPr>
      <cdr:spPr>
        <a:xfrm xmlns:a="http://schemas.openxmlformats.org/drawingml/2006/main">
          <a:off x="523874" y="85724"/>
          <a:ext cx="2828925" cy="2857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pPr algn="ctr"/>
          <a:r>
            <a:rPr lang="fr-FR" sz="1600" b="1" dirty="0"/>
            <a:t>TONNAGES </a:t>
          </a:r>
          <a:r>
            <a:rPr lang="fr-FR" sz="1600" b="1" baseline="0" dirty="0"/>
            <a:t>DE L'ENCOMBRANT TRAITES</a:t>
          </a:r>
          <a:endParaRPr lang="fr-FR" sz="1600" b="1" dirty="0"/>
        </a:p>
      </cdr:txBody>
    </cdr:sp>
  </cdr:relSizeAnchor>
</c:userShapes>
</file>

<file path=ppt/drawings/drawing14.xml><?xml version="1.0" encoding="utf-8"?>
<c:userShapes xmlns:c="http://schemas.openxmlformats.org/drawingml/2006/chart">
  <cdr:relSizeAnchor xmlns:cdr="http://schemas.openxmlformats.org/drawingml/2006/chartDrawing">
    <cdr:from>
      <cdr:x>0.14745</cdr:x>
      <cdr:y>0.03383</cdr:y>
    </cdr:from>
    <cdr:to>
      <cdr:x>0.9437</cdr:x>
      <cdr:y>0.14662</cdr:y>
    </cdr:to>
    <cdr:sp macro="" textlink="">
      <cdr:nvSpPr>
        <cdr:cNvPr id="2" name="ZoneTexte 1"/>
        <cdr:cNvSpPr txBox="1"/>
      </cdr:nvSpPr>
      <cdr:spPr>
        <a:xfrm xmlns:a="http://schemas.openxmlformats.org/drawingml/2006/main">
          <a:off x="523874" y="85724"/>
          <a:ext cx="2828925" cy="2857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pPr algn="ctr"/>
          <a:r>
            <a:rPr lang="fr-FR" sz="1600" b="1" dirty="0"/>
            <a:t>PINEUILH</a:t>
          </a:r>
          <a:r>
            <a:rPr lang="fr-FR" sz="1600" b="1" baseline="0" dirty="0"/>
            <a:t> </a:t>
          </a:r>
          <a:r>
            <a:rPr lang="fr-FR" sz="1600" b="1" dirty="0"/>
            <a:t>- TONNAGES</a:t>
          </a:r>
          <a:r>
            <a:rPr lang="fr-FR" sz="1600" b="1" baseline="0" dirty="0"/>
            <a:t> DU BOIS</a:t>
          </a:r>
          <a:endParaRPr lang="fr-FR" sz="1600" b="1" dirty="0"/>
        </a:p>
      </cdr:txBody>
    </cdr:sp>
  </cdr:relSizeAnchor>
</c:userShapes>
</file>

<file path=ppt/drawings/drawing15.xml><?xml version="1.0" encoding="utf-8"?>
<c:userShapes xmlns:c="http://schemas.openxmlformats.org/drawingml/2006/chart">
  <cdr:relSizeAnchor xmlns:cdr="http://schemas.openxmlformats.org/drawingml/2006/chartDrawing">
    <cdr:from>
      <cdr:x>0.14745</cdr:x>
      <cdr:y>0.03383</cdr:y>
    </cdr:from>
    <cdr:to>
      <cdr:x>0.9437</cdr:x>
      <cdr:y>0.14662</cdr:y>
    </cdr:to>
    <cdr:sp macro="" textlink="">
      <cdr:nvSpPr>
        <cdr:cNvPr id="2" name="ZoneTexte 1"/>
        <cdr:cNvSpPr txBox="1"/>
      </cdr:nvSpPr>
      <cdr:spPr>
        <a:xfrm xmlns:a="http://schemas.openxmlformats.org/drawingml/2006/main">
          <a:off x="523874" y="85724"/>
          <a:ext cx="2828925" cy="2857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pPr algn="ctr"/>
          <a:r>
            <a:rPr lang="fr-FR" sz="1600" b="1" dirty="0"/>
            <a:t>ST MAGNE</a:t>
          </a:r>
          <a:r>
            <a:rPr lang="fr-FR" sz="1600" b="1" baseline="0" dirty="0"/>
            <a:t> </a:t>
          </a:r>
          <a:r>
            <a:rPr lang="fr-FR" sz="1600" b="1" dirty="0"/>
            <a:t>- TONNAGES</a:t>
          </a:r>
          <a:r>
            <a:rPr lang="fr-FR" sz="1600" b="1" baseline="0" dirty="0"/>
            <a:t> DU BOIS</a:t>
          </a:r>
          <a:endParaRPr lang="fr-FR" sz="1600" b="1" dirty="0"/>
        </a:p>
      </cdr:txBody>
    </cdr:sp>
  </cdr:relSizeAnchor>
</c:userShapes>
</file>

<file path=ppt/drawings/drawing16.xml><?xml version="1.0" encoding="utf-8"?>
<c:userShapes xmlns:c="http://schemas.openxmlformats.org/drawingml/2006/chart">
  <cdr:relSizeAnchor xmlns:cdr="http://schemas.openxmlformats.org/drawingml/2006/chartDrawing">
    <cdr:from>
      <cdr:x>0.14745</cdr:x>
      <cdr:y>0.03383</cdr:y>
    </cdr:from>
    <cdr:to>
      <cdr:x>0.9437</cdr:x>
      <cdr:y>0.14662</cdr:y>
    </cdr:to>
    <cdr:sp macro="" textlink="">
      <cdr:nvSpPr>
        <cdr:cNvPr id="2" name="ZoneTexte 1"/>
        <cdr:cNvSpPr txBox="1"/>
      </cdr:nvSpPr>
      <cdr:spPr>
        <a:xfrm xmlns:a="http://schemas.openxmlformats.org/drawingml/2006/main">
          <a:off x="523874" y="85724"/>
          <a:ext cx="2828925" cy="2857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pPr algn="ctr"/>
          <a:r>
            <a:rPr lang="fr-FR" sz="1600" b="1" dirty="0" smtClean="0"/>
            <a:t>RIMONS</a:t>
          </a:r>
          <a:endParaRPr lang="fr-FR" sz="1600" b="1" dirty="0"/>
        </a:p>
      </cdr:txBody>
    </cdr:sp>
  </cdr:relSizeAnchor>
</c:userShapes>
</file>

<file path=ppt/drawings/drawing17.xml><?xml version="1.0" encoding="utf-8"?>
<c:userShapes xmlns:c="http://schemas.openxmlformats.org/drawingml/2006/chart">
  <cdr:relSizeAnchor xmlns:cdr="http://schemas.openxmlformats.org/drawingml/2006/chartDrawing">
    <cdr:from>
      <cdr:x>0.14745</cdr:x>
      <cdr:y>0.03383</cdr:y>
    </cdr:from>
    <cdr:to>
      <cdr:x>0.9437</cdr:x>
      <cdr:y>0.14662</cdr:y>
    </cdr:to>
    <cdr:sp macro="" textlink="">
      <cdr:nvSpPr>
        <cdr:cNvPr id="2" name="ZoneTexte 1"/>
        <cdr:cNvSpPr txBox="1"/>
      </cdr:nvSpPr>
      <cdr:spPr>
        <a:xfrm xmlns:a="http://schemas.openxmlformats.org/drawingml/2006/main">
          <a:off x="523874" y="85724"/>
          <a:ext cx="2828925" cy="2857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pPr algn="ctr"/>
          <a:r>
            <a:rPr lang="fr-FR" sz="1600" b="1" dirty="0" smtClean="0"/>
            <a:t>SAUVETERRE</a:t>
          </a:r>
          <a:endParaRPr lang="fr-FR" sz="1600" b="1" dirty="0"/>
        </a:p>
      </cdr:txBody>
    </cdr:sp>
  </cdr:relSizeAnchor>
</c:userShapes>
</file>

<file path=ppt/drawings/drawing18.xml><?xml version="1.0" encoding="utf-8"?>
<c:userShapes xmlns:c="http://schemas.openxmlformats.org/drawingml/2006/chart">
  <cdr:relSizeAnchor xmlns:cdr="http://schemas.openxmlformats.org/drawingml/2006/chartDrawing">
    <cdr:from>
      <cdr:x>0.14745</cdr:x>
      <cdr:y>0</cdr:y>
    </cdr:from>
    <cdr:to>
      <cdr:x>0.9437</cdr:x>
      <cdr:y>0.11858</cdr:y>
    </cdr:to>
    <cdr:sp macro="" textlink="">
      <cdr:nvSpPr>
        <cdr:cNvPr id="2" name="ZoneTexte 1"/>
        <cdr:cNvSpPr txBox="1"/>
      </cdr:nvSpPr>
      <cdr:spPr>
        <a:xfrm xmlns:a="http://schemas.openxmlformats.org/drawingml/2006/main">
          <a:off x="431875" y="0"/>
          <a:ext cx="2332183" cy="28575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pPr algn="ctr"/>
          <a:r>
            <a:rPr lang="fr-FR" sz="1600" b="1" dirty="0"/>
            <a:t>LA REOLE </a:t>
          </a:r>
        </a:p>
      </cdr:txBody>
    </cdr:sp>
  </cdr:relSizeAnchor>
</c:userShapes>
</file>

<file path=ppt/drawings/drawing19.xml><?xml version="1.0" encoding="utf-8"?>
<c:userShapes xmlns:c="http://schemas.openxmlformats.org/drawingml/2006/chart">
  <cdr:relSizeAnchor xmlns:cdr="http://schemas.openxmlformats.org/drawingml/2006/chartDrawing">
    <cdr:from>
      <cdr:x>0.14745</cdr:x>
      <cdr:y>0.03383</cdr:y>
    </cdr:from>
    <cdr:to>
      <cdr:x>0.9437</cdr:x>
      <cdr:y>0.14662</cdr:y>
    </cdr:to>
    <cdr:sp macro="" textlink="">
      <cdr:nvSpPr>
        <cdr:cNvPr id="2" name="ZoneTexte 1"/>
        <cdr:cNvSpPr txBox="1"/>
      </cdr:nvSpPr>
      <cdr:spPr>
        <a:xfrm xmlns:a="http://schemas.openxmlformats.org/drawingml/2006/main">
          <a:off x="523874" y="85724"/>
          <a:ext cx="2828925" cy="2857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pPr algn="ctr"/>
          <a:r>
            <a:rPr lang="fr-FR" sz="1600" b="1" dirty="0"/>
            <a:t>ST MAGNE - TONNAGES</a:t>
          </a:r>
          <a:r>
            <a:rPr lang="fr-FR" sz="1600" b="1" baseline="0" dirty="0"/>
            <a:t> DE L'ENCOMBRANT</a:t>
          </a:r>
          <a:endParaRPr lang="fr-FR" sz="1600" b="1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0.3301</cdr:x>
      <cdr:y>0</cdr:y>
    </cdr:from>
    <cdr:to>
      <cdr:x>0.67702</cdr:x>
      <cdr:y>0.10667</cdr:y>
    </cdr:to>
    <cdr:sp macro="" textlink="">
      <cdr:nvSpPr>
        <cdr:cNvPr id="2" name="ZoneTexte 1"/>
        <cdr:cNvSpPr txBox="1"/>
      </cdr:nvSpPr>
      <cdr:spPr>
        <a:xfrm xmlns:a="http://schemas.openxmlformats.org/drawingml/2006/main">
          <a:off x="2428892" y="0"/>
          <a:ext cx="2552685" cy="3048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 anchor="ctr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fr-FR" sz="1800" b="1" dirty="0"/>
            <a:t>TONNAGES OM USTOM</a:t>
          </a:r>
        </a:p>
      </cdr:txBody>
    </cdr:sp>
  </cdr:relSizeAnchor>
</c:userShapes>
</file>

<file path=ppt/drawings/drawing20.xml><?xml version="1.0" encoding="utf-8"?>
<c:userShapes xmlns:c="http://schemas.openxmlformats.org/drawingml/2006/chart">
  <cdr:relSizeAnchor xmlns:cdr="http://schemas.openxmlformats.org/drawingml/2006/chartDrawing">
    <cdr:from>
      <cdr:x>0.14745</cdr:x>
      <cdr:y>0.03383</cdr:y>
    </cdr:from>
    <cdr:to>
      <cdr:x>0.9437</cdr:x>
      <cdr:y>0.14662</cdr:y>
    </cdr:to>
    <cdr:sp macro="" textlink="">
      <cdr:nvSpPr>
        <cdr:cNvPr id="2" name="ZoneTexte 1"/>
        <cdr:cNvSpPr txBox="1"/>
      </cdr:nvSpPr>
      <cdr:spPr>
        <a:xfrm xmlns:a="http://schemas.openxmlformats.org/drawingml/2006/main">
          <a:off x="523874" y="85724"/>
          <a:ext cx="2828925" cy="2857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pPr algn="ctr"/>
          <a:r>
            <a:rPr lang="fr-FR" sz="1600" b="1" dirty="0"/>
            <a:t>PINEUILH</a:t>
          </a:r>
          <a:r>
            <a:rPr lang="fr-FR" sz="1600" b="1" baseline="0" dirty="0"/>
            <a:t> </a:t>
          </a:r>
          <a:r>
            <a:rPr lang="fr-FR" sz="1600" b="1" dirty="0"/>
            <a:t>- TONNAGES</a:t>
          </a:r>
          <a:r>
            <a:rPr lang="fr-FR" sz="1600" b="1" baseline="0" dirty="0"/>
            <a:t> DE L'ENCOMBRANT</a:t>
          </a:r>
          <a:endParaRPr lang="fr-FR" sz="1600" b="1" dirty="0"/>
        </a:p>
      </cdr:txBody>
    </cdr:sp>
  </cdr:relSizeAnchor>
</c:userShapes>
</file>

<file path=ppt/drawings/drawing21.xml><?xml version="1.0" encoding="utf-8"?>
<c:userShapes xmlns:c="http://schemas.openxmlformats.org/drawingml/2006/chart">
  <cdr:relSizeAnchor xmlns:cdr="http://schemas.openxmlformats.org/drawingml/2006/chartDrawing">
    <cdr:from>
      <cdr:x>0</cdr:x>
      <cdr:y>0.02564</cdr:y>
    </cdr:from>
    <cdr:to>
      <cdr:x>1</cdr:x>
      <cdr:y>0.12821</cdr:y>
    </cdr:to>
    <cdr:sp macro="" textlink="">
      <cdr:nvSpPr>
        <cdr:cNvPr id="2" name="ZoneTexte 1"/>
        <cdr:cNvSpPr txBox="1"/>
      </cdr:nvSpPr>
      <cdr:spPr>
        <a:xfrm xmlns:a="http://schemas.openxmlformats.org/drawingml/2006/main">
          <a:off x="0" y="71438"/>
          <a:ext cx="3428992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pPr algn="ctr"/>
          <a:r>
            <a:rPr lang="fr-FR" sz="1400" b="1" dirty="0"/>
            <a:t>RIMONS </a:t>
          </a:r>
        </a:p>
      </cdr:txBody>
    </cdr:sp>
  </cdr:relSizeAnchor>
</c:userShapes>
</file>

<file path=ppt/drawings/drawing22.xml><?xml version="1.0" encoding="utf-8"?>
<c:userShapes xmlns:c="http://schemas.openxmlformats.org/drawingml/2006/chart">
  <cdr:relSizeAnchor xmlns:cdr="http://schemas.openxmlformats.org/drawingml/2006/chartDrawing">
    <cdr:from>
      <cdr:x>0.02219</cdr:x>
      <cdr:y>0.02703</cdr:y>
    </cdr:from>
    <cdr:to>
      <cdr:x>0.97492</cdr:x>
      <cdr:y>0.14662</cdr:y>
    </cdr:to>
    <cdr:sp macro="" textlink="">
      <cdr:nvSpPr>
        <cdr:cNvPr id="2" name="ZoneTexte 1"/>
        <cdr:cNvSpPr txBox="1"/>
      </cdr:nvSpPr>
      <cdr:spPr>
        <a:xfrm xmlns:a="http://schemas.openxmlformats.org/drawingml/2006/main">
          <a:off x="71439" y="71438"/>
          <a:ext cx="3067268" cy="31610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pPr algn="ctr"/>
          <a:r>
            <a:rPr lang="fr-FR" sz="1400" b="1" dirty="0" smtClean="0"/>
            <a:t>SAUVETERRE</a:t>
          </a:r>
          <a:endParaRPr lang="fr-FR" sz="1400" b="1" dirty="0"/>
        </a:p>
      </cdr:txBody>
    </cdr:sp>
  </cdr:relSizeAnchor>
</c:userShapes>
</file>

<file path=ppt/drawings/drawing23.xml><?xml version="1.0" encoding="utf-8"?>
<c:userShapes xmlns:c="http://schemas.openxmlformats.org/drawingml/2006/chart">
  <cdr:relSizeAnchor xmlns:cdr="http://schemas.openxmlformats.org/drawingml/2006/chartDrawing">
    <cdr:from>
      <cdr:x>0.04702</cdr:x>
      <cdr:y>0.03383</cdr:y>
    </cdr:from>
    <cdr:to>
      <cdr:x>0.97492</cdr:x>
      <cdr:y>0.14662</cdr:y>
    </cdr:to>
    <cdr:sp macro="" textlink="">
      <cdr:nvSpPr>
        <cdr:cNvPr id="2" name="ZoneTexte 1"/>
        <cdr:cNvSpPr txBox="1"/>
      </cdr:nvSpPr>
      <cdr:spPr>
        <a:xfrm xmlns:a="http://schemas.openxmlformats.org/drawingml/2006/main">
          <a:off x="142875" y="74758"/>
          <a:ext cx="2819400" cy="24924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pPr algn="ctr"/>
          <a:r>
            <a:rPr lang="fr-FR" sz="1400" b="1" dirty="0"/>
            <a:t>LA </a:t>
          </a:r>
          <a:r>
            <a:rPr lang="fr-FR" sz="1400" b="1" dirty="0" smtClean="0"/>
            <a:t>REOLE</a:t>
          </a:r>
          <a:endParaRPr lang="fr-FR" sz="1400" b="1" dirty="0"/>
        </a:p>
      </cdr:txBody>
    </cdr:sp>
  </cdr:relSizeAnchor>
</c:userShapes>
</file>

<file path=ppt/drawings/drawing24.xml><?xml version="1.0" encoding="utf-8"?>
<c:userShapes xmlns:c="http://schemas.openxmlformats.org/drawingml/2006/chart">
  <cdr:relSizeAnchor xmlns:cdr="http://schemas.openxmlformats.org/drawingml/2006/chartDrawing">
    <cdr:from>
      <cdr:x>0.21871</cdr:x>
      <cdr:y>0.02511</cdr:y>
    </cdr:from>
    <cdr:to>
      <cdr:x>0.81541</cdr:x>
      <cdr:y>0.11602</cdr:y>
    </cdr:to>
    <cdr:sp macro="" textlink="">
      <cdr:nvSpPr>
        <cdr:cNvPr id="2" name="ZoneTexte 1"/>
        <cdr:cNvSpPr txBox="1"/>
      </cdr:nvSpPr>
      <cdr:spPr>
        <a:xfrm xmlns:a="http://schemas.openxmlformats.org/drawingml/2006/main">
          <a:off x="845791" y="60274"/>
          <a:ext cx="2307528" cy="21821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pPr algn="ctr"/>
          <a:r>
            <a:rPr lang="fr-FR" sz="1600" b="1" dirty="0"/>
            <a:t>TONNAGES DECHETS VERTS ST MAGNE </a:t>
          </a:r>
        </a:p>
      </cdr:txBody>
    </cdr:sp>
  </cdr:relSizeAnchor>
</c:userShapes>
</file>

<file path=ppt/drawings/drawing25.xml><?xml version="1.0" encoding="utf-8"?>
<c:userShapes xmlns:c="http://schemas.openxmlformats.org/drawingml/2006/chart">
  <cdr:relSizeAnchor xmlns:cdr="http://schemas.openxmlformats.org/drawingml/2006/chartDrawing">
    <cdr:from>
      <cdr:x>0.21667</cdr:x>
      <cdr:y>0</cdr:y>
    </cdr:from>
    <cdr:to>
      <cdr:x>0.81337</cdr:x>
      <cdr:y>0.09091</cdr:y>
    </cdr:to>
    <cdr:sp macro="" textlink="">
      <cdr:nvSpPr>
        <cdr:cNvPr id="2" name="ZoneTexte 1"/>
        <cdr:cNvSpPr txBox="1"/>
      </cdr:nvSpPr>
      <cdr:spPr>
        <a:xfrm xmlns:a="http://schemas.openxmlformats.org/drawingml/2006/main">
          <a:off x="928694" y="0"/>
          <a:ext cx="2557623" cy="22730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pPr algn="ctr"/>
          <a:r>
            <a:rPr lang="fr-FR" sz="1600" b="1" dirty="0"/>
            <a:t>TONNAGES DECHETS VERTS PINEUILH</a:t>
          </a:r>
        </a:p>
      </cdr:txBody>
    </cdr:sp>
  </cdr:relSizeAnchor>
</c:userShapes>
</file>

<file path=ppt/drawings/drawing26.xml><?xml version="1.0" encoding="utf-8"?>
<c:userShapes xmlns:c="http://schemas.openxmlformats.org/drawingml/2006/chart">
  <cdr:relSizeAnchor xmlns:cdr="http://schemas.openxmlformats.org/drawingml/2006/chartDrawing">
    <cdr:from>
      <cdr:x>0.17945</cdr:x>
      <cdr:y>0.01581</cdr:y>
    </cdr:from>
    <cdr:to>
      <cdr:x>0.82389</cdr:x>
      <cdr:y>0.11858</cdr:y>
    </cdr:to>
    <cdr:sp macro="" textlink="">
      <cdr:nvSpPr>
        <cdr:cNvPr id="2" name="ZoneTexte 1"/>
        <cdr:cNvSpPr txBox="1"/>
      </cdr:nvSpPr>
      <cdr:spPr>
        <a:xfrm xmlns:a="http://schemas.openxmlformats.org/drawingml/2006/main">
          <a:off x="615319" y="32527"/>
          <a:ext cx="2209785" cy="21143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pPr algn="ctr"/>
          <a:r>
            <a:rPr lang="fr-FR" sz="1600" b="1" dirty="0"/>
            <a:t>TONNAGES </a:t>
          </a:r>
          <a:r>
            <a:rPr lang="fr-FR" sz="1600" b="1" dirty="0" smtClean="0"/>
            <a:t>DV SAUVETERRE</a:t>
          </a:r>
          <a:endParaRPr lang="fr-FR" sz="1600" b="1" dirty="0"/>
        </a:p>
      </cdr:txBody>
    </cdr:sp>
  </cdr:relSizeAnchor>
</c:userShapes>
</file>

<file path=ppt/drawings/drawing27.xml><?xml version="1.0" encoding="utf-8"?>
<c:userShapes xmlns:c="http://schemas.openxmlformats.org/drawingml/2006/chart">
  <cdr:relSizeAnchor xmlns:cdr="http://schemas.openxmlformats.org/drawingml/2006/chartDrawing">
    <cdr:from>
      <cdr:x>0.18182</cdr:x>
      <cdr:y>0</cdr:y>
    </cdr:from>
    <cdr:to>
      <cdr:x>0.83719</cdr:x>
      <cdr:y>0.11538</cdr:y>
    </cdr:to>
    <cdr:sp macro="" textlink="">
      <cdr:nvSpPr>
        <cdr:cNvPr id="2" name="ZoneTexte 1"/>
        <cdr:cNvSpPr txBox="1"/>
      </cdr:nvSpPr>
      <cdr:spPr>
        <a:xfrm xmlns:a="http://schemas.openxmlformats.org/drawingml/2006/main">
          <a:off x="571503" y="0"/>
          <a:ext cx="2059985" cy="29673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pPr algn="ctr"/>
          <a:r>
            <a:rPr lang="fr-FR" sz="1600" b="1" dirty="0"/>
            <a:t>TONNAGE  </a:t>
          </a:r>
          <a:r>
            <a:rPr lang="fr-FR" sz="1600" b="1" dirty="0" smtClean="0"/>
            <a:t>DV LA </a:t>
          </a:r>
          <a:r>
            <a:rPr lang="fr-FR" sz="1600" b="1" dirty="0"/>
            <a:t>R</a:t>
          </a:r>
          <a:r>
            <a:rPr lang="fr-FR" sz="1600" b="1" dirty="0">
              <a:latin typeface="Calibri"/>
            </a:rPr>
            <a:t>ÉOLE</a:t>
          </a:r>
          <a:r>
            <a:rPr lang="fr-FR" sz="1600" b="1" dirty="0"/>
            <a:t> </a:t>
          </a:r>
        </a:p>
      </cdr:txBody>
    </cdr:sp>
  </cdr:relSizeAnchor>
</c:userShapes>
</file>

<file path=ppt/drawings/drawing28.xml><?xml version="1.0" encoding="utf-8"?>
<c:userShapes xmlns:c="http://schemas.openxmlformats.org/drawingml/2006/chart">
  <cdr:relSizeAnchor xmlns:cdr="http://schemas.openxmlformats.org/drawingml/2006/chartDrawing">
    <cdr:from>
      <cdr:x>0.21845</cdr:x>
      <cdr:y>0.06826</cdr:y>
    </cdr:from>
    <cdr:to>
      <cdr:x>0.79126</cdr:x>
      <cdr:y>0.18089</cdr:y>
    </cdr:to>
    <cdr:sp macro="" textlink="">
      <cdr:nvSpPr>
        <cdr:cNvPr id="2" name="ZoneTexte 1"/>
        <cdr:cNvSpPr txBox="1"/>
      </cdr:nvSpPr>
      <cdr:spPr>
        <a:xfrm xmlns:a="http://schemas.openxmlformats.org/drawingml/2006/main">
          <a:off x="857250" y="190500"/>
          <a:ext cx="2247900" cy="3143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 anchor="ctr"/>
        <a:lstStyle xmlns:a="http://schemas.openxmlformats.org/drawingml/2006/main"/>
        <a:p xmlns:a="http://schemas.openxmlformats.org/drawingml/2006/main">
          <a:pPr algn="ctr"/>
          <a:r>
            <a:rPr lang="fr-FR" sz="1600" b="1" dirty="0"/>
            <a:t>TONNAGE FERRAILLE</a:t>
          </a:r>
          <a:r>
            <a:rPr lang="fr-FR" sz="1600" b="1" baseline="0" dirty="0"/>
            <a:t> SMICTOM</a:t>
          </a:r>
          <a:endParaRPr lang="fr-FR" sz="1600" b="1" dirty="0"/>
        </a:p>
      </cdr:txBody>
    </cdr:sp>
  </cdr:relSizeAnchor>
</c:userShapes>
</file>

<file path=ppt/drawings/drawing29.xml><?xml version="1.0" encoding="utf-8"?>
<c:userShapes xmlns:c="http://schemas.openxmlformats.org/drawingml/2006/chart">
  <cdr:relSizeAnchor xmlns:cdr="http://schemas.openxmlformats.org/drawingml/2006/chartDrawing">
    <cdr:from>
      <cdr:x>0.23544</cdr:x>
      <cdr:y>0.06485</cdr:y>
    </cdr:from>
    <cdr:to>
      <cdr:x>0.80825</cdr:x>
      <cdr:y>0.17748</cdr:y>
    </cdr:to>
    <cdr:sp macro="" textlink="">
      <cdr:nvSpPr>
        <cdr:cNvPr id="2" name="ZoneTexte 1"/>
        <cdr:cNvSpPr txBox="1"/>
      </cdr:nvSpPr>
      <cdr:spPr>
        <a:xfrm xmlns:a="http://schemas.openxmlformats.org/drawingml/2006/main">
          <a:off x="923938" y="180977"/>
          <a:ext cx="2247879" cy="31433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 anchor="ctr"/>
        <a:lstStyle xmlns:a="http://schemas.openxmlformats.org/drawingml/2006/main"/>
        <a:p xmlns:a="http://schemas.openxmlformats.org/drawingml/2006/main">
          <a:pPr algn="ctr"/>
          <a:r>
            <a:rPr lang="fr-FR" sz="1600" b="1" dirty="0"/>
            <a:t>TONNAGE FERRAILLE</a:t>
          </a:r>
          <a:r>
            <a:rPr lang="fr-FR" sz="1600" b="1" baseline="0" dirty="0"/>
            <a:t> USERCTOM</a:t>
          </a:r>
          <a:endParaRPr lang="fr-FR" sz="1600" b="1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0.2809</cdr:x>
      <cdr:y>0.02222</cdr:y>
    </cdr:from>
    <cdr:to>
      <cdr:x>0.77515</cdr:x>
      <cdr:y>0.13333</cdr:y>
    </cdr:to>
    <cdr:sp macro="" textlink="">
      <cdr:nvSpPr>
        <cdr:cNvPr id="2" name="ZoneTexte 1"/>
        <cdr:cNvSpPr txBox="1"/>
      </cdr:nvSpPr>
      <cdr:spPr>
        <a:xfrm xmlns:a="http://schemas.openxmlformats.org/drawingml/2006/main">
          <a:off x="1785950" y="71438"/>
          <a:ext cx="3142451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 anchor="ctr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fr-FR" sz="1800" b="1" dirty="0"/>
            <a:t>TONNAGES OM SMICTOM</a:t>
          </a:r>
        </a:p>
      </cdr:txBody>
    </cdr:sp>
  </cdr:relSizeAnchor>
</c:userShapes>
</file>

<file path=ppt/drawings/drawing30.xml><?xml version="1.0" encoding="utf-8"?>
<c:userShapes xmlns:c="http://schemas.openxmlformats.org/drawingml/2006/chart">
  <cdr:relSizeAnchor xmlns:cdr="http://schemas.openxmlformats.org/drawingml/2006/chartDrawing">
    <cdr:from>
      <cdr:x>0.20338</cdr:x>
      <cdr:y>0.02564</cdr:y>
    </cdr:from>
    <cdr:to>
      <cdr:x>0.83051</cdr:x>
      <cdr:y>0.15385</cdr:y>
    </cdr:to>
    <cdr:sp macro="" textlink="">
      <cdr:nvSpPr>
        <cdr:cNvPr id="2" name="ZoneTexte 1"/>
        <cdr:cNvSpPr txBox="1"/>
      </cdr:nvSpPr>
      <cdr:spPr>
        <a:xfrm xmlns:a="http://schemas.openxmlformats.org/drawingml/2006/main">
          <a:off x="857224" y="71438"/>
          <a:ext cx="2643206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 anchor="ctr"/>
        <a:lstStyle xmlns:a="http://schemas.openxmlformats.org/drawingml/2006/main"/>
        <a:p xmlns:a="http://schemas.openxmlformats.org/drawingml/2006/main">
          <a:pPr algn="ctr"/>
          <a:r>
            <a:rPr lang="fr-FR" sz="1600" b="1"/>
            <a:t>TONNAGE CARTON</a:t>
          </a:r>
          <a:r>
            <a:rPr lang="fr-FR" sz="1600" b="1" baseline="0"/>
            <a:t> SMICTOM</a:t>
          </a:r>
          <a:endParaRPr lang="fr-FR" sz="1600" b="1"/>
        </a:p>
      </cdr:txBody>
    </cdr:sp>
  </cdr:relSizeAnchor>
</c:userShapes>
</file>

<file path=ppt/drawings/drawing31.xml><?xml version="1.0" encoding="utf-8"?>
<c:userShapes xmlns:c="http://schemas.openxmlformats.org/drawingml/2006/chart">
  <cdr:relSizeAnchor xmlns:cdr="http://schemas.openxmlformats.org/drawingml/2006/chartDrawing">
    <cdr:from>
      <cdr:x>0.18966</cdr:x>
      <cdr:y>0.05128</cdr:y>
    </cdr:from>
    <cdr:to>
      <cdr:x>0.87931</cdr:x>
      <cdr:y>0.18089</cdr:y>
    </cdr:to>
    <cdr:sp macro="" textlink="">
      <cdr:nvSpPr>
        <cdr:cNvPr id="2" name="ZoneTexte 1"/>
        <cdr:cNvSpPr txBox="1"/>
      </cdr:nvSpPr>
      <cdr:spPr>
        <a:xfrm xmlns:a="http://schemas.openxmlformats.org/drawingml/2006/main">
          <a:off x="785819" y="142876"/>
          <a:ext cx="2857520" cy="36109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 anchor="ctr"/>
        <a:lstStyle xmlns:a="http://schemas.openxmlformats.org/drawingml/2006/main"/>
        <a:p xmlns:a="http://schemas.openxmlformats.org/drawingml/2006/main">
          <a:pPr algn="ctr"/>
          <a:r>
            <a:rPr lang="fr-FR" sz="1600" b="1" dirty="0"/>
            <a:t>TONNAGE CARTON</a:t>
          </a:r>
          <a:r>
            <a:rPr lang="fr-FR" sz="1600" b="1" baseline="0" dirty="0"/>
            <a:t> USERCTOM</a:t>
          </a:r>
          <a:endParaRPr lang="fr-FR" sz="1600" b="1" dirty="0"/>
        </a:p>
      </cdr:txBody>
    </cdr:sp>
  </cdr:relSizeAnchor>
</c:userShapes>
</file>

<file path=ppt/drawings/drawing32.xml><?xml version="1.0" encoding="utf-8"?>
<c:userShapes xmlns:c="http://schemas.openxmlformats.org/drawingml/2006/chart">
  <cdr:relSizeAnchor xmlns:cdr="http://schemas.openxmlformats.org/drawingml/2006/chartDrawing">
    <cdr:from>
      <cdr:x>0.21845</cdr:x>
      <cdr:y>0.06826</cdr:y>
    </cdr:from>
    <cdr:to>
      <cdr:x>0.79126</cdr:x>
      <cdr:y>0.18089</cdr:y>
    </cdr:to>
    <cdr:sp macro="" textlink="">
      <cdr:nvSpPr>
        <cdr:cNvPr id="2" name="ZoneTexte 1"/>
        <cdr:cNvSpPr txBox="1"/>
      </cdr:nvSpPr>
      <cdr:spPr>
        <a:xfrm xmlns:a="http://schemas.openxmlformats.org/drawingml/2006/main">
          <a:off x="857250" y="190500"/>
          <a:ext cx="2247900" cy="3143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 anchor="ctr"/>
        <a:lstStyle xmlns:a="http://schemas.openxmlformats.org/drawingml/2006/main"/>
        <a:p xmlns:a="http://schemas.openxmlformats.org/drawingml/2006/main">
          <a:pPr algn="ctr"/>
          <a:r>
            <a:rPr lang="fr-FR" sz="1600" b="1" dirty="0"/>
            <a:t>RECETTE FERRAILLE</a:t>
          </a:r>
          <a:r>
            <a:rPr lang="fr-FR" sz="1600" b="1" baseline="0" dirty="0"/>
            <a:t> USTOM</a:t>
          </a:r>
          <a:endParaRPr lang="fr-FR" sz="1600" b="1" dirty="0"/>
        </a:p>
      </cdr:txBody>
    </cdr:sp>
  </cdr:relSizeAnchor>
</c:userShapes>
</file>

<file path=ppt/drawings/drawing33.xml><?xml version="1.0" encoding="utf-8"?>
<c:userShapes xmlns:c="http://schemas.openxmlformats.org/drawingml/2006/chart">
  <cdr:relSizeAnchor xmlns:cdr="http://schemas.openxmlformats.org/drawingml/2006/chartDrawing">
    <cdr:from>
      <cdr:x>0.21845</cdr:x>
      <cdr:y>0.06826</cdr:y>
    </cdr:from>
    <cdr:to>
      <cdr:x>0.79126</cdr:x>
      <cdr:y>0.18089</cdr:y>
    </cdr:to>
    <cdr:sp macro="" textlink="">
      <cdr:nvSpPr>
        <cdr:cNvPr id="2" name="ZoneTexte 1"/>
        <cdr:cNvSpPr txBox="1"/>
      </cdr:nvSpPr>
      <cdr:spPr>
        <a:xfrm xmlns:a="http://schemas.openxmlformats.org/drawingml/2006/main">
          <a:off x="857250" y="190500"/>
          <a:ext cx="2247900" cy="3143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 anchor="ctr"/>
        <a:lstStyle xmlns:a="http://schemas.openxmlformats.org/drawingml/2006/main"/>
        <a:p xmlns:a="http://schemas.openxmlformats.org/drawingml/2006/main">
          <a:pPr algn="ctr"/>
          <a:r>
            <a:rPr lang="fr-FR" sz="1600" b="1" dirty="0"/>
            <a:t>RECETTE CARTON</a:t>
          </a:r>
          <a:r>
            <a:rPr lang="fr-FR" sz="1600" b="1" baseline="0" dirty="0"/>
            <a:t> USTOM</a:t>
          </a:r>
          <a:endParaRPr lang="fr-FR" sz="1600" b="1" dirty="0"/>
        </a:p>
      </cdr:txBody>
    </cdr:sp>
  </cdr:relSizeAnchor>
</c:userShapes>
</file>

<file path=ppt/drawings/drawing34.xml><?xml version="1.0" encoding="utf-8"?>
<c:userShapes xmlns:c="http://schemas.openxmlformats.org/drawingml/2006/chart">
  <cdr:relSizeAnchor xmlns:cdr="http://schemas.openxmlformats.org/drawingml/2006/chartDrawing">
    <cdr:from>
      <cdr:x>0.21845</cdr:x>
      <cdr:y>0.06826</cdr:y>
    </cdr:from>
    <cdr:to>
      <cdr:x>0.79126</cdr:x>
      <cdr:y>0.18089</cdr:y>
    </cdr:to>
    <cdr:sp macro="" textlink="">
      <cdr:nvSpPr>
        <cdr:cNvPr id="2" name="ZoneTexte 1"/>
        <cdr:cNvSpPr txBox="1"/>
      </cdr:nvSpPr>
      <cdr:spPr>
        <a:xfrm xmlns:a="http://schemas.openxmlformats.org/drawingml/2006/main">
          <a:off x="857250" y="190500"/>
          <a:ext cx="2247900" cy="3143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 anchor="ctr"/>
        <a:lstStyle xmlns:a="http://schemas.openxmlformats.org/drawingml/2006/main"/>
        <a:p xmlns:a="http://schemas.openxmlformats.org/drawingml/2006/main">
          <a:pPr algn="ctr"/>
          <a:r>
            <a:rPr lang="fr-FR" sz="1600" b="1" dirty="0"/>
            <a:t>RECETTES BATTERIES</a:t>
          </a:r>
          <a:r>
            <a:rPr lang="fr-FR" sz="1600" b="1" baseline="0" dirty="0"/>
            <a:t> USTOM</a:t>
          </a:r>
          <a:endParaRPr lang="fr-FR" sz="1600" b="1" dirty="0"/>
        </a:p>
      </cdr:txBody>
    </cdr:sp>
  </cdr:relSizeAnchor>
</c:userShapes>
</file>

<file path=ppt/drawings/drawing35.xml><?xml version="1.0" encoding="utf-8"?>
<c:userShapes xmlns:c="http://schemas.openxmlformats.org/drawingml/2006/chart">
  <cdr:relSizeAnchor xmlns:cdr="http://schemas.openxmlformats.org/drawingml/2006/chartDrawing">
    <cdr:from>
      <cdr:x>0.21845</cdr:x>
      <cdr:y>0.06826</cdr:y>
    </cdr:from>
    <cdr:to>
      <cdr:x>0.79126</cdr:x>
      <cdr:y>0.18089</cdr:y>
    </cdr:to>
    <cdr:sp macro="" textlink="">
      <cdr:nvSpPr>
        <cdr:cNvPr id="2" name="ZoneTexte 1"/>
        <cdr:cNvSpPr txBox="1"/>
      </cdr:nvSpPr>
      <cdr:spPr>
        <a:xfrm xmlns:a="http://schemas.openxmlformats.org/drawingml/2006/main">
          <a:off x="857250" y="190500"/>
          <a:ext cx="2247900" cy="3143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 anchor="ctr"/>
        <a:lstStyle xmlns:a="http://schemas.openxmlformats.org/drawingml/2006/main"/>
        <a:p xmlns:a="http://schemas.openxmlformats.org/drawingml/2006/main">
          <a:pPr algn="ctr"/>
          <a:r>
            <a:rPr lang="fr-FR" sz="1600" b="1" dirty="0"/>
            <a:t>TONNAGES BATTERIES</a:t>
          </a:r>
          <a:r>
            <a:rPr lang="fr-FR" sz="1600" b="1" baseline="0" dirty="0"/>
            <a:t> USTOM</a:t>
          </a:r>
          <a:endParaRPr lang="fr-FR" sz="1600" b="1" dirty="0"/>
        </a:p>
      </cdr:txBody>
    </cdr:sp>
  </cdr:relSizeAnchor>
</c:userShapes>
</file>

<file path=ppt/drawings/drawing36.xml><?xml version="1.0" encoding="utf-8"?>
<c:userShapes xmlns:c="http://schemas.openxmlformats.org/drawingml/2006/chart">
  <cdr:relSizeAnchor xmlns:cdr="http://schemas.openxmlformats.org/drawingml/2006/chartDrawing">
    <cdr:from>
      <cdr:x>0.16666</cdr:x>
      <cdr:y>0</cdr:y>
    </cdr:from>
    <cdr:to>
      <cdr:x>0.9</cdr:x>
      <cdr:y>0.13514</cdr:y>
    </cdr:to>
    <cdr:sp macro="" textlink="">
      <cdr:nvSpPr>
        <cdr:cNvPr id="3" name="ZoneTexte 2"/>
        <cdr:cNvSpPr txBox="1"/>
      </cdr:nvSpPr>
      <cdr:spPr>
        <a:xfrm xmlns:a="http://schemas.openxmlformats.org/drawingml/2006/main">
          <a:off x="714348" y="0"/>
          <a:ext cx="3143272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fr-FR" sz="1600" b="1" dirty="0"/>
            <a:t>REGIE  ST MAGNE DE CASTILLON</a:t>
          </a:r>
        </a:p>
      </cdr:txBody>
    </cdr:sp>
  </cdr:relSizeAnchor>
</c:userShapes>
</file>

<file path=ppt/drawings/drawing37.xml><?xml version="1.0" encoding="utf-8"?>
<c:userShapes xmlns:c="http://schemas.openxmlformats.org/drawingml/2006/chart">
  <cdr:relSizeAnchor xmlns:cdr="http://schemas.openxmlformats.org/drawingml/2006/chartDrawing">
    <cdr:from>
      <cdr:x>0.30645</cdr:x>
      <cdr:y>0</cdr:y>
    </cdr:from>
    <cdr:to>
      <cdr:x>0.76384</cdr:x>
      <cdr:y>0.13458</cdr:y>
    </cdr:to>
    <cdr:sp macro="" textlink="">
      <cdr:nvSpPr>
        <cdr:cNvPr id="3" name="ZoneTexte 2"/>
        <cdr:cNvSpPr txBox="1"/>
      </cdr:nvSpPr>
      <cdr:spPr>
        <a:xfrm xmlns:a="http://schemas.openxmlformats.org/drawingml/2006/main">
          <a:off x="1357322" y="-12799"/>
          <a:ext cx="2025852" cy="34439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pPr algn="ctr"/>
          <a:r>
            <a:rPr lang="fr-FR" sz="1600" b="1" dirty="0"/>
            <a:t>  REGIE  PINEUILH</a:t>
          </a:r>
        </a:p>
      </cdr:txBody>
    </cdr:sp>
  </cdr:relSizeAnchor>
</c:userShapes>
</file>

<file path=ppt/drawings/drawing38.xml><?xml version="1.0" encoding="utf-8"?>
<c:userShapes xmlns:c="http://schemas.openxmlformats.org/drawingml/2006/chart">
  <cdr:relSizeAnchor xmlns:cdr="http://schemas.openxmlformats.org/drawingml/2006/chartDrawing">
    <cdr:from>
      <cdr:x>0.31817</cdr:x>
      <cdr:y>0.06522</cdr:y>
    </cdr:from>
    <cdr:to>
      <cdr:x>0.79545</cdr:x>
      <cdr:y>0.17877</cdr:y>
    </cdr:to>
    <cdr:sp macro="" textlink="">
      <cdr:nvSpPr>
        <cdr:cNvPr id="3" name="ZoneTexte 2"/>
        <cdr:cNvSpPr txBox="1"/>
      </cdr:nvSpPr>
      <cdr:spPr>
        <a:xfrm xmlns:a="http://schemas.openxmlformats.org/drawingml/2006/main">
          <a:off x="1000100" y="214314"/>
          <a:ext cx="1500198" cy="37313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pPr algn="ctr"/>
          <a:r>
            <a:rPr lang="fr-FR" sz="1600" b="1" dirty="0"/>
            <a:t>  REGIE  LA REOLE</a:t>
          </a:r>
        </a:p>
      </cdr:txBody>
    </cdr:sp>
  </cdr:relSizeAnchor>
</c:userShapes>
</file>

<file path=ppt/drawings/drawing39.xml><?xml version="1.0" encoding="utf-8"?>
<c:userShapes xmlns:c="http://schemas.openxmlformats.org/drawingml/2006/chart">
  <cdr:relSizeAnchor xmlns:cdr="http://schemas.openxmlformats.org/drawingml/2006/chartDrawing">
    <cdr:from>
      <cdr:x>0.275</cdr:x>
      <cdr:y>0.02722</cdr:y>
    </cdr:from>
    <cdr:to>
      <cdr:x>0.825</cdr:x>
      <cdr:y>0.14133</cdr:y>
    </cdr:to>
    <cdr:sp macro="" textlink="">
      <cdr:nvSpPr>
        <cdr:cNvPr id="3" name="ZoneTexte 2"/>
        <cdr:cNvSpPr txBox="1"/>
      </cdr:nvSpPr>
      <cdr:spPr>
        <a:xfrm xmlns:a="http://schemas.openxmlformats.org/drawingml/2006/main">
          <a:off x="785817" y="71438"/>
          <a:ext cx="1571636" cy="29950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pPr algn="ctr"/>
          <a:r>
            <a:rPr lang="fr-FR" sz="1600" b="1" dirty="0"/>
            <a:t>  REGIE  RIMONS</a:t>
          </a: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0.26875</cdr:x>
      <cdr:y>0.03819</cdr:y>
    </cdr:from>
    <cdr:to>
      <cdr:x>0.82708</cdr:x>
      <cdr:y>0.13889</cdr:y>
    </cdr:to>
    <cdr:sp macro="" textlink="">
      <cdr:nvSpPr>
        <cdr:cNvPr id="2" name="ZoneTexte 1"/>
        <cdr:cNvSpPr txBox="1"/>
      </cdr:nvSpPr>
      <cdr:spPr>
        <a:xfrm xmlns:a="http://schemas.openxmlformats.org/drawingml/2006/main">
          <a:off x="1228725" y="104775"/>
          <a:ext cx="2552700" cy="2762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 anchor="ctr"/>
        <a:lstStyle xmlns:a="http://schemas.openxmlformats.org/drawingml/2006/main"/>
        <a:p xmlns:a="http://schemas.openxmlformats.org/drawingml/2006/main">
          <a:pPr algn="ctr"/>
          <a:r>
            <a:rPr lang="fr-FR" sz="1800" b="1" dirty="0"/>
            <a:t>TONNAGES OM USERCTOM</a:t>
          </a:r>
        </a:p>
      </cdr:txBody>
    </cdr:sp>
  </cdr:relSizeAnchor>
</c:userShapes>
</file>

<file path=ppt/drawings/drawing40.xml><?xml version="1.0" encoding="utf-8"?>
<c:userShapes xmlns:c="http://schemas.openxmlformats.org/drawingml/2006/chart">
  <cdr:relSizeAnchor xmlns:cdr="http://schemas.openxmlformats.org/drawingml/2006/chartDrawing">
    <cdr:from>
      <cdr:x>0.17073</cdr:x>
      <cdr:y>0.02198</cdr:y>
    </cdr:from>
    <cdr:to>
      <cdr:x>0.85366</cdr:x>
      <cdr:y>0.10811</cdr:y>
    </cdr:to>
    <cdr:sp macro="" textlink="">
      <cdr:nvSpPr>
        <cdr:cNvPr id="3" name="ZoneTexte 2"/>
        <cdr:cNvSpPr txBox="1"/>
      </cdr:nvSpPr>
      <cdr:spPr>
        <a:xfrm xmlns:a="http://schemas.openxmlformats.org/drawingml/2006/main">
          <a:off x="500065" y="58098"/>
          <a:ext cx="2000263" cy="22765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 anchor="ctr"/>
        <a:lstStyle xmlns:a="http://schemas.openxmlformats.org/drawingml/2006/main"/>
        <a:p xmlns:a="http://schemas.openxmlformats.org/drawingml/2006/main">
          <a:pPr algn="ctr"/>
          <a:r>
            <a:rPr lang="fr-FR" sz="1600" b="1" dirty="0"/>
            <a:t>  REGIE  SAUVETERRE</a:t>
          </a:r>
        </a:p>
      </cdr:txBody>
    </cdr:sp>
  </cdr:relSizeAnchor>
</c:userShapes>
</file>

<file path=ppt/drawings/drawing41.xml><?xml version="1.0" encoding="utf-8"?>
<c:userShapes xmlns:c="http://schemas.openxmlformats.org/drawingml/2006/chart">
  <cdr:relSizeAnchor xmlns:cdr="http://schemas.openxmlformats.org/drawingml/2006/chartDrawing">
    <cdr:from>
      <cdr:x>0.08064</cdr:x>
      <cdr:y>0.02222</cdr:y>
    </cdr:from>
    <cdr:to>
      <cdr:x>0.95105</cdr:x>
      <cdr:y>0.13235</cdr:y>
    </cdr:to>
    <cdr:sp macro="" textlink="">
      <cdr:nvSpPr>
        <cdr:cNvPr id="2" name="ZoneTexte 1"/>
        <cdr:cNvSpPr txBox="1"/>
      </cdr:nvSpPr>
      <cdr:spPr>
        <a:xfrm xmlns:a="http://schemas.openxmlformats.org/drawingml/2006/main">
          <a:off x="357158" y="71438"/>
          <a:ext cx="3855154" cy="35403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pPr algn="ctr"/>
          <a:r>
            <a:rPr lang="fr-FR" sz="1600" b="1" dirty="0"/>
            <a:t>FR</a:t>
          </a:r>
          <a:r>
            <a:rPr lang="fr-FR" sz="1600" b="1" dirty="0">
              <a:latin typeface="Calibri"/>
            </a:rPr>
            <a:t>ÉQUENTATION DÉCHÈTERIE DE ST MAGNE</a:t>
          </a:r>
          <a:endParaRPr lang="fr-FR" sz="1600" b="1" dirty="0"/>
        </a:p>
      </cdr:txBody>
    </cdr:sp>
  </cdr:relSizeAnchor>
</c:userShapes>
</file>

<file path=ppt/drawings/drawing42.xml><?xml version="1.0" encoding="utf-8"?>
<c:userShapes xmlns:c="http://schemas.openxmlformats.org/drawingml/2006/chart">
  <cdr:relSizeAnchor xmlns:cdr="http://schemas.openxmlformats.org/drawingml/2006/chartDrawing">
    <cdr:from>
      <cdr:x>0.06522</cdr:x>
      <cdr:y>0.02643</cdr:y>
    </cdr:from>
    <cdr:to>
      <cdr:x>0.93789</cdr:x>
      <cdr:y>0.15315</cdr:y>
    </cdr:to>
    <cdr:sp macro="" textlink="">
      <cdr:nvSpPr>
        <cdr:cNvPr id="2" name="ZoneTexte 1"/>
        <cdr:cNvSpPr txBox="1"/>
      </cdr:nvSpPr>
      <cdr:spPr>
        <a:xfrm xmlns:a="http://schemas.openxmlformats.org/drawingml/2006/main">
          <a:off x="200024" y="55888"/>
          <a:ext cx="2676525" cy="26796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pPr algn="ctr"/>
          <a:r>
            <a:rPr lang="fr-FR" sz="1600" b="1" dirty="0"/>
            <a:t>FR</a:t>
          </a:r>
          <a:r>
            <a:rPr lang="fr-FR" sz="1600" b="1" dirty="0">
              <a:latin typeface="Calibri"/>
            </a:rPr>
            <a:t>ÉQUENTATION DÉCHÈTERIE DE PINEUILH</a:t>
          </a:r>
          <a:endParaRPr lang="fr-FR" sz="1600" b="1" dirty="0"/>
        </a:p>
      </cdr:txBody>
    </cdr:sp>
  </cdr:relSizeAnchor>
</c:userShapes>
</file>

<file path=ppt/drawings/drawing43.xml><?xml version="1.0" encoding="utf-8"?>
<c:userShapes xmlns:c="http://schemas.openxmlformats.org/drawingml/2006/chart">
  <cdr:relSizeAnchor xmlns:cdr="http://schemas.openxmlformats.org/drawingml/2006/chartDrawing">
    <cdr:from>
      <cdr:x>0.05597</cdr:x>
      <cdr:y>0.0354</cdr:y>
    </cdr:from>
    <cdr:to>
      <cdr:x>0.92638</cdr:x>
      <cdr:y>0.14553</cdr:y>
    </cdr:to>
    <cdr:sp macro="" textlink="">
      <cdr:nvSpPr>
        <cdr:cNvPr id="2" name="ZoneTexte 1"/>
        <cdr:cNvSpPr txBox="1"/>
      </cdr:nvSpPr>
      <cdr:spPr>
        <a:xfrm xmlns:a="http://schemas.openxmlformats.org/drawingml/2006/main">
          <a:off x="173802" y="75193"/>
          <a:ext cx="2702747" cy="23392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pPr algn="ctr"/>
          <a:r>
            <a:rPr lang="fr-FR" sz="1600" b="1" dirty="0" smtClean="0"/>
            <a:t>FR</a:t>
          </a:r>
          <a:r>
            <a:rPr lang="fr-FR" sz="1600" b="1" dirty="0" smtClean="0">
              <a:latin typeface="Calibri"/>
            </a:rPr>
            <a:t>ÉQUENTATION DE </a:t>
          </a:r>
          <a:r>
            <a:rPr lang="fr-FR" sz="1600" b="1" dirty="0">
              <a:latin typeface="Calibri"/>
            </a:rPr>
            <a:t>LA RÉOLE</a:t>
          </a:r>
          <a:endParaRPr lang="fr-FR" sz="1600" b="1" dirty="0"/>
        </a:p>
      </cdr:txBody>
    </cdr:sp>
  </cdr:relSizeAnchor>
</c:userShapes>
</file>

<file path=ppt/drawings/drawing44.xml><?xml version="1.0" encoding="utf-8"?>
<c:userShapes xmlns:c="http://schemas.openxmlformats.org/drawingml/2006/chart">
  <cdr:relSizeAnchor xmlns:cdr="http://schemas.openxmlformats.org/drawingml/2006/chartDrawing">
    <cdr:from>
      <cdr:x>0.025</cdr:x>
      <cdr:y>0.02564</cdr:y>
    </cdr:from>
    <cdr:to>
      <cdr:x>0.89541</cdr:x>
      <cdr:y>0.13577</cdr:y>
    </cdr:to>
    <cdr:sp macro="" textlink="">
      <cdr:nvSpPr>
        <cdr:cNvPr id="2" name="ZoneTexte 1"/>
        <cdr:cNvSpPr txBox="1"/>
      </cdr:nvSpPr>
      <cdr:spPr>
        <a:xfrm xmlns:a="http://schemas.openxmlformats.org/drawingml/2006/main">
          <a:off x="71437" y="71438"/>
          <a:ext cx="2487214" cy="3068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fr-FR" sz="1600" b="1" dirty="0"/>
            <a:t>FR</a:t>
          </a:r>
          <a:r>
            <a:rPr lang="fr-FR" sz="1600" b="1" dirty="0">
              <a:latin typeface="Calibri"/>
            </a:rPr>
            <a:t>ÉQUENTATION </a:t>
          </a:r>
          <a:r>
            <a:rPr lang="fr-FR" sz="1600" b="1" dirty="0" smtClean="0">
              <a:latin typeface="Calibri"/>
            </a:rPr>
            <a:t>DE </a:t>
          </a:r>
          <a:r>
            <a:rPr lang="fr-FR" sz="1600" b="1" dirty="0">
              <a:latin typeface="Calibri"/>
            </a:rPr>
            <a:t>RIMONS</a:t>
          </a:r>
          <a:endParaRPr lang="fr-FR" sz="1600" b="1" dirty="0"/>
        </a:p>
      </cdr:txBody>
    </cdr:sp>
  </cdr:relSizeAnchor>
</c:userShapes>
</file>

<file path=ppt/drawings/drawing45.xml><?xml version="1.0" encoding="utf-8"?>
<c:userShapes xmlns:c="http://schemas.openxmlformats.org/drawingml/2006/chart">
  <cdr:relSizeAnchor xmlns:cdr="http://schemas.openxmlformats.org/drawingml/2006/chartDrawing">
    <cdr:from>
      <cdr:x>0.05597</cdr:x>
      <cdr:y>0.0354</cdr:y>
    </cdr:from>
    <cdr:to>
      <cdr:x>0.92638</cdr:x>
      <cdr:y>0.14553</cdr:y>
    </cdr:to>
    <cdr:sp macro="" textlink="">
      <cdr:nvSpPr>
        <cdr:cNvPr id="2" name="ZoneTexte 1"/>
        <cdr:cNvSpPr txBox="1"/>
      </cdr:nvSpPr>
      <cdr:spPr>
        <a:xfrm xmlns:a="http://schemas.openxmlformats.org/drawingml/2006/main">
          <a:off x="173802" y="75193"/>
          <a:ext cx="2702747" cy="23392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fr-FR" sz="1600" b="1" dirty="0" smtClean="0"/>
            <a:t>FR</a:t>
          </a:r>
          <a:r>
            <a:rPr lang="fr-FR" sz="1600" b="1" dirty="0" smtClean="0">
              <a:latin typeface="Calibri"/>
            </a:rPr>
            <a:t>ÉQUENTATION DE SAUVETERRE</a:t>
          </a:r>
          <a:endParaRPr lang="fr-FR" sz="1600" b="1" dirty="0"/>
        </a:p>
      </cdr:txBody>
    </cdr:sp>
  </cdr:relSizeAnchor>
</c:userShapes>
</file>

<file path=ppt/drawings/drawing46.xml><?xml version="1.0" encoding="utf-8"?>
<c:userShapes xmlns:c="http://schemas.openxmlformats.org/drawingml/2006/chart">
  <cdr:relSizeAnchor xmlns:cdr="http://schemas.openxmlformats.org/drawingml/2006/chartDrawing">
    <cdr:from>
      <cdr:x>0.25925</cdr:x>
      <cdr:y>0.05263</cdr:y>
    </cdr:from>
    <cdr:to>
      <cdr:x>0.86685</cdr:x>
      <cdr:y>0.19883</cdr:y>
    </cdr:to>
    <cdr:sp macro="" textlink="">
      <cdr:nvSpPr>
        <cdr:cNvPr id="2" name="ZoneTexte 1"/>
        <cdr:cNvSpPr txBox="1"/>
      </cdr:nvSpPr>
      <cdr:spPr>
        <a:xfrm xmlns:a="http://schemas.openxmlformats.org/drawingml/2006/main">
          <a:off x="1000100" y="142876"/>
          <a:ext cx="2343890" cy="39688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pPr algn="ctr"/>
          <a:r>
            <a:rPr lang="fr-FR" sz="1600" b="1" dirty="0"/>
            <a:t>COÛT</a:t>
          </a:r>
          <a:r>
            <a:rPr lang="fr-FR" sz="1600" b="1" baseline="0" dirty="0"/>
            <a:t>  ST MAGNE</a:t>
          </a:r>
          <a:endParaRPr lang="fr-FR" sz="1600" b="1" dirty="0"/>
        </a:p>
      </cdr:txBody>
    </cdr:sp>
  </cdr:relSizeAnchor>
</c:userShapes>
</file>

<file path=ppt/drawings/drawing47.xml><?xml version="1.0" encoding="utf-8"?>
<c:userShapes xmlns:c="http://schemas.openxmlformats.org/drawingml/2006/chart">
  <cdr:relSizeAnchor xmlns:cdr="http://schemas.openxmlformats.org/drawingml/2006/chartDrawing">
    <cdr:from>
      <cdr:x>0.22727</cdr:x>
      <cdr:y>0.05263</cdr:y>
    </cdr:from>
    <cdr:to>
      <cdr:x>0.83487</cdr:x>
      <cdr:y>0.19883</cdr:y>
    </cdr:to>
    <cdr:sp macro="" textlink="">
      <cdr:nvSpPr>
        <cdr:cNvPr id="2" name="ZoneTexte 1"/>
        <cdr:cNvSpPr txBox="1"/>
      </cdr:nvSpPr>
      <cdr:spPr>
        <a:xfrm xmlns:a="http://schemas.openxmlformats.org/drawingml/2006/main">
          <a:off x="928694" y="142876"/>
          <a:ext cx="2482796" cy="39688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pPr algn="ctr"/>
          <a:r>
            <a:rPr lang="fr-FR" sz="1600" b="1" dirty="0"/>
            <a:t>COÛT </a:t>
          </a:r>
          <a:r>
            <a:rPr lang="fr-FR" sz="1600" b="1" baseline="0" dirty="0"/>
            <a:t> PINEUILH</a:t>
          </a:r>
          <a:endParaRPr lang="fr-FR" sz="1600" b="1" dirty="0"/>
        </a:p>
      </cdr:txBody>
    </cdr:sp>
  </cdr:relSizeAnchor>
</c:userShapes>
</file>

<file path=ppt/drawings/drawing48.xml><?xml version="1.0" encoding="utf-8"?>
<c:userShapes xmlns:c="http://schemas.openxmlformats.org/drawingml/2006/chart">
  <cdr:relSizeAnchor xmlns:cdr="http://schemas.openxmlformats.org/drawingml/2006/chartDrawing">
    <cdr:from>
      <cdr:x>0.23973</cdr:x>
      <cdr:y>0.04255</cdr:y>
    </cdr:from>
    <cdr:to>
      <cdr:x>0.85564</cdr:x>
      <cdr:y>0.17553</cdr:y>
    </cdr:to>
    <cdr:sp macro="" textlink="">
      <cdr:nvSpPr>
        <cdr:cNvPr id="2" name="ZoneTexte 1"/>
        <cdr:cNvSpPr txBox="1"/>
      </cdr:nvSpPr>
      <cdr:spPr>
        <a:xfrm xmlns:a="http://schemas.openxmlformats.org/drawingml/2006/main">
          <a:off x="666750" y="76200"/>
          <a:ext cx="1713053" cy="2381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fr-FR" sz="1600" b="1" dirty="0"/>
            <a:t>TONNAGES DMS </a:t>
          </a:r>
          <a:r>
            <a:rPr lang="fr-FR" sz="1600" b="1" baseline="0" dirty="0"/>
            <a:t> - ST MAGNE</a:t>
          </a:r>
          <a:endParaRPr lang="fr-FR" sz="1600" b="1" dirty="0"/>
        </a:p>
      </cdr:txBody>
    </cdr:sp>
  </cdr:relSizeAnchor>
</c:userShapes>
</file>

<file path=ppt/drawings/drawing49.xml><?xml version="1.0" encoding="utf-8"?>
<c:userShapes xmlns:c="http://schemas.openxmlformats.org/drawingml/2006/chart">
  <cdr:relSizeAnchor xmlns:cdr="http://schemas.openxmlformats.org/drawingml/2006/chartDrawing">
    <cdr:from>
      <cdr:x>0.20968</cdr:x>
      <cdr:y>0.05128</cdr:y>
    </cdr:from>
    <cdr:to>
      <cdr:x>0.87354</cdr:x>
      <cdr:y>0.18426</cdr:y>
    </cdr:to>
    <cdr:sp macro="" textlink="">
      <cdr:nvSpPr>
        <cdr:cNvPr id="2" name="ZoneTexte 1"/>
        <cdr:cNvSpPr txBox="1"/>
      </cdr:nvSpPr>
      <cdr:spPr>
        <a:xfrm xmlns:a="http://schemas.openxmlformats.org/drawingml/2006/main">
          <a:off x="928694" y="142876"/>
          <a:ext cx="2940339" cy="37049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fr-FR" sz="1600" b="1" dirty="0"/>
            <a:t>TONNAGES DMS </a:t>
          </a:r>
          <a:r>
            <a:rPr lang="fr-FR" sz="1600" b="1" baseline="0" dirty="0"/>
            <a:t> - PINEUILH</a:t>
          </a:r>
          <a:endParaRPr lang="fr-FR" sz="1600" b="1" dirty="0"/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0.06997</cdr:x>
      <cdr:y>0.02431</cdr:y>
    </cdr:from>
    <cdr:to>
      <cdr:x>0.94169</cdr:x>
      <cdr:y>0.15278</cdr:y>
    </cdr:to>
    <cdr:sp macro="" textlink="">
      <cdr:nvSpPr>
        <cdr:cNvPr id="2" name="ZoneTexte 1"/>
        <cdr:cNvSpPr txBox="1"/>
      </cdr:nvSpPr>
      <cdr:spPr>
        <a:xfrm xmlns:a="http://schemas.openxmlformats.org/drawingml/2006/main">
          <a:off x="228600" y="47237"/>
          <a:ext cx="2847975" cy="24963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pPr algn="ctr"/>
          <a:r>
            <a:rPr lang="fr-FR" sz="1800" b="1" dirty="0">
              <a:latin typeface="+mn-lt"/>
            </a:rPr>
            <a:t>TONNAGES DU VERRE PAV - SMICTOM</a:t>
          </a:r>
        </a:p>
      </cdr:txBody>
    </cdr:sp>
  </cdr:relSizeAnchor>
</c:userShapes>
</file>

<file path=ppt/drawings/drawing50.xml><?xml version="1.0" encoding="utf-8"?>
<c:userShapes xmlns:c="http://schemas.openxmlformats.org/drawingml/2006/chart">
  <cdr:relSizeAnchor xmlns:cdr="http://schemas.openxmlformats.org/drawingml/2006/chartDrawing">
    <cdr:from>
      <cdr:x>0.22697</cdr:x>
      <cdr:y>0.05991</cdr:y>
    </cdr:from>
    <cdr:to>
      <cdr:x>0.77961</cdr:x>
      <cdr:y>0.21659</cdr:y>
    </cdr:to>
    <cdr:sp macro="" textlink="">
      <cdr:nvSpPr>
        <cdr:cNvPr id="2" name="ZoneTexte 1"/>
        <cdr:cNvSpPr txBox="1"/>
      </cdr:nvSpPr>
      <cdr:spPr>
        <a:xfrm xmlns:a="http://schemas.openxmlformats.org/drawingml/2006/main">
          <a:off x="657225" y="123826"/>
          <a:ext cx="1600200" cy="3238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 anchor="ctr"/>
        <a:lstStyle xmlns:a="http://schemas.openxmlformats.org/drawingml/2006/main"/>
        <a:p xmlns:a="http://schemas.openxmlformats.org/drawingml/2006/main">
          <a:pPr algn="ctr"/>
          <a:r>
            <a:rPr lang="fr-FR" sz="1600" b="1" dirty="0"/>
            <a:t>COÛT  RIMONS</a:t>
          </a:r>
        </a:p>
      </cdr:txBody>
    </cdr:sp>
  </cdr:relSizeAnchor>
</c:userShapes>
</file>

<file path=ppt/drawings/drawing51.xml><?xml version="1.0" encoding="utf-8"?>
<c:userShapes xmlns:c="http://schemas.openxmlformats.org/drawingml/2006/chart">
  <cdr:relSizeAnchor xmlns:cdr="http://schemas.openxmlformats.org/drawingml/2006/chartDrawing">
    <cdr:from>
      <cdr:x>0.22697</cdr:x>
      <cdr:y>0.05991</cdr:y>
    </cdr:from>
    <cdr:to>
      <cdr:x>0.77961</cdr:x>
      <cdr:y>0.21659</cdr:y>
    </cdr:to>
    <cdr:sp macro="" textlink="">
      <cdr:nvSpPr>
        <cdr:cNvPr id="2" name="ZoneTexte 1"/>
        <cdr:cNvSpPr txBox="1"/>
      </cdr:nvSpPr>
      <cdr:spPr>
        <a:xfrm xmlns:a="http://schemas.openxmlformats.org/drawingml/2006/main">
          <a:off x="657225" y="123826"/>
          <a:ext cx="1600200" cy="3238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 anchor="ctr"/>
        <a:lstStyle xmlns:a="http://schemas.openxmlformats.org/drawingml/2006/main"/>
        <a:p xmlns:a="http://schemas.openxmlformats.org/drawingml/2006/main">
          <a:pPr algn="ctr"/>
          <a:r>
            <a:rPr lang="fr-FR" sz="1600" b="1"/>
            <a:t>COÛT  SAUVETERRE</a:t>
          </a:r>
        </a:p>
      </cdr:txBody>
    </cdr:sp>
  </cdr:relSizeAnchor>
</c:userShapes>
</file>

<file path=ppt/drawings/drawing52.xml><?xml version="1.0" encoding="utf-8"?>
<c:userShapes xmlns:c="http://schemas.openxmlformats.org/drawingml/2006/chart">
  <cdr:relSizeAnchor xmlns:cdr="http://schemas.openxmlformats.org/drawingml/2006/chartDrawing">
    <cdr:from>
      <cdr:x>0.22697</cdr:x>
      <cdr:y>0.05991</cdr:y>
    </cdr:from>
    <cdr:to>
      <cdr:x>0.77961</cdr:x>
      <cdr:y>0.21659</cdr:y>
    </cdr:to>
    <cdr:sp macro="" textlink="">
      <cdr:nvSpPr>
        <cdr:cNvPr id="2" name="ZoneTexte 1"/>
        <cdr:cNvSpPr txBox="1"/>
      </cdr:nvSpPr>
      <cdr:spPr>
        <a:xfrm xmlns:a="http://schemas.openxmlformats.org/drawingml/2006/main">
          <a:off x="657225" y="123826"/>
          <a:ext cx="1600200" cy="3238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pPr algn="ctr"/>
          <a:r>
            <a:rPr lang="fr-FR" sz="1600" b="1" dirty="0"/>
            <a:t>COÛT  LA R</a:t>
          </a:r>
          <a:r>
            <a:rPr lang="fr-FR" sz="1600" b="1" dirty="0">
              <a:latin typeface="Calibri"/>
            </a:rPr>
            <a:t>ÉOLE</a:t>
          </a:r>
          <a:endParaRPr lang="fr-FR" sz="1600" b="1" dirty="0"/>
        </a:p>
      </cdr:txBody>
    </cdr:sp>
  </cdr:relSizeAnchor>
</c:userShapes>
</file>

<file path=ppt/drawings/drawing53.xml><?xml version="1.0" encoding="utf-8"?>
<c:userShapes xmlns:c="http://schemas.openxmlformats.org/drawingml/2006/chart">
  <cdr:relSizeAnchor xmlns:cdr="http://schemas.openxmlformats.org/drawingml/2006/chartDrawing">
    <cdr:from>
      <cdr:x>0.22263</cdr:x>
      <cdr:y>0.04865</cdr:y>
    </cdr:from>
    <cdr:to>
      <cdr:x>0.83577</cdr:x>
      <cdr:y>0.18497</cdr:y>
    </cdr:to>
    <cdr:sp macro="" textlink="">
      <cdr:nvSpPr>
        <cdr:cNvPr id="2" name="ZoneTexte 1"/>
        <cdr:cNvSpPr txBox="1"/>
      </cdr:nvSpPr>
      <cdr:spPr>
        <a:xfrm xmlns:a="http://schemas.openxmlformats.org/drawingml/2006/main">
          <a:off x="581025" y="85725"/>
          <a:ext cx="1600200" cy="24021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fr-FR" sz="1600" b="1" dirty="0"/>
            <a:t>TONNAGES RIMONS</a:t>
          </a:r>
        </a:p>
      </cdr:txBody>
    </cdr:sp>
  </cdr:relSizeAnchor>
</c:userShapes>
</file>

<file path=ppt/drawings/drawing54.xml><?xml version="1.0" encoding="utf-8"?>
<c:userShapes xmlns:c="http://schemas.openxmlformats.org/drawingml/2006/chart">
  <cdr:relSizeAnchor xmlns:cdr="http://schemas.openxmlformats.org/drawingml/2006/chartDrawing">
    <cdr:from>
      <cdr:x>0.22263</cdr:x>
      <cdr:y>0.04865</cdr:y>
    </cdr:from>
    <cdr:to>
      <cdr:x>0.87591</cdr:x>
      <cdr:y>0.2</cdr:y>
    </cdr:to>
    <cdr:sp macro="" textlink="">
      <cdr:nvSpPr>
        <cdr:cNvPr id="2" name="ZoneTexte 1"/>
        <cdr:cNvSpPr txBox="1"/>
      </cdr:nvSpPr>
      <cdr:spPr>
        <a:xfrm xmlns:a="http://schemas.openxmlformats.org/drawingml/2006/main">
          <a:off x="581031" y="85727"/>
          <a:ext cx="1704969" cy="26669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fr-FR" sz="1600" b="1" dirty="0"/>
            <a:t>TONNAGES SAUVETERRE</a:t>
          </a:r>
        </a:p>
      </cdr:txBody>
    </cdr:sp>
  </cdr:relSizeAnchor>
</c:userShapes>
</file>

<file path=ppt/drawings/drawing55.xml><?xml version="1.0" encoding="utf-8"?>
<c:userShapes xmlns:c="http://schemas.openxmlformats.org/drawingml/2006/chart">
  <cdr:relSizeAnchor xmlns:cdr="http://schemas.openxmlformats.org/drawingml/2006/chartDrawing">
    <cdr:from>
      <cdr:x>0.22263</cdr:x>
      <cdr:y>0.04865</cdr:y>
    </cdr:from>
    <cdr:to>
      <cdr:x>0.87591</cdr:x>
      <cdr:y>0.2</cdr:y>
    </cdr:to>
    <cdr:sp macro="" textlink="">
      <cdr:nvSpPr>
        <cdr:cNvPr id="2" name="ZoneTexte 1"/>
        <cdr:cNvSpPr txBox="1"/>
      </cdr:nvSpPr>
      <cdr:spPr>
        <a:xfrm xmlns:a="http://schemas.openxmlformats.org/drawingml/2006/main">
          <a:off x="581031" y="85727"/>
          <a:ext cx="1704969" cy="26669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fr-FR" sz="1600" b="1" dirty="0">
              <a:latin typeface="Calibri"/>
              <a:ea typeface="+mn-ea"/>
              <a:cs typeface="+mn-cs"/>
            </a:rPr>
            <a:t>TONNAGES LA RÉOLE</a:t>
          </a:r>
          <a:endParaRPr lang="fr-FR" sz="1600" b="1" dirty="0"/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0.125</cdr:x>
      <cdr:y>0.02431</cdr:y>
    </cdr:from>
    <cdr:to>
      <cdr:x>0.86042</cdr:x>
      <cdr:y>0.15278</cdr:y>
    </cdr:to>
    <cdr:sp macro="" textlink="">
      <cdr:nvSpPr>
        <cdr:cNvPr id="2" name="ZoneTexte 1"/>
        <cdr:cNvSpPr txBox="1"/>
      </cdr:nvSpPr>
      <cdr:spPr>
        <a:xfrm xmlns:a="http://schemas.openxmlformats.org/drawingml/2006/main">
          <a:off x="571501" y="66675"/>
          <a:ext cx="3362324" cy="3524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pPr algn="ctr"/>
          <a:r>
            <a:rPr lang="fr-FR" sz="1800" b="1" dirty="0"/>
            <a:t>TONNAGES DU VERRE PAP - SMICTOM</a:t>
          </a:r>
        </a:p>
      </cdr:txBody>
    </cdr: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0.125</cdr:x>
      <cdr:y>0.02431</cdr:y>
    </cdr:from>
    <cdr:to>
      <cdr:x>0.86042</cdr:x>
      <cdr:y>0.15278</cdr:y>
    </cdr:to>
    <cdr:sp macro="" textlink="">
      <cdr:nvSpPr>
        <cdr:cNvPr id="2" name="ZoneTexte 1"/>
        <cdr:cNvSpPr txBox="1"/>
      </cdr:nvSpPr>
      <cdr:spPr>
        <a:xfrm xmlns:a="http://schemas.openxmlformats.org/drawingml/2006/main">
          <a:off x="571501" y="66675"/>
          <a:ext cx="3362324" cy="3524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pPr algn="ctr"/>
          <a:r>
            <a:rPr lang="fr-FR" sz="1800" b="1" dirty="0"/>
            <a:t>TONNAGES DU VERRE PAV - USERCTOM</a:t>
          </a:r>
        </a:p>
      </cdr:txBody>
    </cdr:sp>
  </cdr:relSizeAnchor>
</c:userShapes>
</file>

<file path=ppt/drawings/drawing8.xml><?xml version="1.0" encoding="utf-8"?>
<c:userShapes xmlns:c="http://schemas.openxmlformats.org/drawingml/2006/chart">
  <cdr:relSizeAnchor xmlns:cdr="http://schemas.openxmlformats.org/drawingml/2006/chartDrawing">
    <cdr:from>
      <cdr:x>0.20205</cdr:x>
      <cdr:y>0.01869</cdr:y>
    </cdr:from>
    <cdr:to>
      <cdr:x>0.81841</cdr:x>
      <cdr:y>0.14486</cdr:y>
    </cdr:to>
    <cdr:sp macro="" textlink="">
      <cdr:nvSpPr>
        <cdr:cNvPr id="2" name="ZoneTexte 1"/>
        <cdr:cNvSpPr txBox="1"/>
      </cdr:nvSpPr>
      <cdr:spPr>
        <a:xfrm xmlns:a="http://schemas.openxmlformats.org/drawingml/2006/main">
          <a:off x="752475" y="38100"/>
          <a:ext cx="2295525" cy="25717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fr-FR" sz="1600" b="1" dirty="0"/>
            <a:t>COÛT</a:t>
          </a:r>
          <a:r>
            <a:rPr lang="fr-FR" sz="1600" b="1" baseline="0" dirty="0"/>
            <a:t> ENLEVEMENT DU SMICTOM</a:t>
          </a:r>
          <a:endParaRPr lang="fr-FR" sz="1600" b="1" dirty="0"/>
        </a:p>
      </cdr:txBody>
    </cdr:sp>
  </cdr:relSizeAnchor>
</c:userShapes>
</file>

<file path=ppt/drawings/drawing9.xml><?xml version="1.0" encoding="utf-8"?>
<c:userShapes xmlns:c="http://schemas.openxmlformats.org/drawingml/2006/chart">
  <cdr:relSizeAnchor xmlns:cdr="http://schemas.openxmlformats.org/drawingml/2006/chartDrawing">
    <cdr:from>
      <cdr:x>0.13086</cdr:x>
      <cdr:y>0</cdr:y>
    </cdr:from>
    <cdr:to>
      <cdr:x>0.89968</cdr:x>
      <cdr:y>0.13158</cdr:y>
    </cdr:to>
    <cdr:sp macro="" textlink="">
      <cdr:nvSpPr>
        <cdr:cNvPr id="2" name="ZoneTexte 1"/>
        <cdr:cNvSpPr txBox="1"/>
      </cdr:nvSpPr>
      <cdr:spPr>
        <a:xfrm xmlns:a="http://schemas.openxmlformats.org/drawingml/2006/main">
          <a:off x="571504" y="0"/>
          <a:ext cx="3357586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fr-FR" sz="1600" b="1" dirty="0"/>
            <a:t>COÛT</a:t>
          </a:r>
          <a:r>
            <a:rPr lang="fr-FR" sz="1600" b="1" baseline="0" dirty="0"/>
            <a:t> ENLEVEMENT DE L'USERCTOM</a:t>
          </a:r>
          <a:endParaRPr lang="fr-FR" sz="1600" b="1" dirty="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28/07/2010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28/07/2010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28/07/2010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28/07/2010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28/07/2010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28/07/2010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28/07/2010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28/07/2010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28/07/2010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28/07/2010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28/07/2010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pPr/>
              <a:t>28/07/2010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.xml"/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7.xml"/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9.xml"/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2.xml"/><Relationship Id="rId2" Type="http://schemas.openxmlformats.org/officeDocument/2006/relationships/chart" Target="../charts/chart2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4.xml"/><Relationship Id="rId2" Type="http://schemas.openxmlformats.org/officeDocument/2006/relationships/chart" Target="../charts/chart23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6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8.xml"/><Relationship Id="rId2" Type="http://schemas.openxmlformats.org/officeDocument/2006/relationships/chart" Target="../charts/chart27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0.xml"/><Relationship Id="rId2" Type="http://schemas.openxmlformats.org/officeDocument/2006/relationships/chart" Target="../charts/chart29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3.xml"/><Relationship Id="rId2" Type="http://schemas.openxmlformats.org/officeDocument/2006/relationships/chart" Target="../charts/chart3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5.xml"/><Relationship Id="rId2" Type="http://schemas.openxmlformats.org/officeDocument/2006/relationships/chart" Target="../charts/chart34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6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7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9.xml"/><Relationship Id="rId2" Type="http://schemas.openxmlformats.org/officeDocument/2006/relationships/chart" Target="../charts/chart38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1.xml"/><Relationship Id="rId2" Type="http://schemas.openxmlformats.org/officeDocument/2006/relationships/chart" Target="../charts/chart40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3.xml"/><Relationship Id="rId2" Type="http://schemas.openxmlformats.org/officeDocument/2006/relationships/chart" Target="../charts/chart42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4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6.xml"/><Relationship Id="rId2" Type="http://schemas.openxmlformats.org/officeDocument/2006/relationships/chart" Target="../charts/chart45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8.xml"/><Relationship Id="rId2" Type="http://schemas.openxmlformats.org/officeDocument/2006/relationships/chart" Target="../charts/chart47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49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1.xml"/><Relationship Id="rId2" Type="http://schemas.openxmlformats.org/officeDocument/2006/relationships/chart" Target="../charts/chart5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3.xml"/><Relationship Id="rId2" Type="http://schemas.openxmlformats.org/officeDocument/2006/relationships/chart" Target="../charts/chart52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5.xml"/><Relationship Id="rId2" Type="http://schemas.openxmlformats.org/officeDocument/2006/relationships/chart" Target="../charts/chart54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5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8.xml"/><Relationship Id="rId2" Type="http://schemas.openxmlformats.org/officeDocument/2006/relationships/chart" Target="../charts/chart57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5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8"/>
          <p:cNvSpPr>
            <a:spLocks noChangeArrowheads="1"/>
          </p:cNvSpPr>
          <p:nvPr/>
        </p:nvSpPr>
        <p:spPr bwMode="auto">
          <a:xfrm>
            <a:off x="0" y="1142984"/>
            <a:ext cx="9144000" cy="2571768"/>
          </a:xfrm>
          <a:prstGeom prst="doubleWave">
            <a:avLst>
              <a:gd name="adj1" fmla="val 6500"/>
              <a:gd name="adj2" fmla="val 0"/>
            </a:avLst>
          </a:prstGeom>
          <a:gradFill flip="none" rotWithShape="1">
            <a:gsLst>
              <a:gs pos="0">
                <a:schemeClr val="tx2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tx2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tx2">
                  <a:lumMod val="20000"/>
                  <a:lumOff val="80000"/>
                  <a:shade val="100000"/>
                  <a:satMod val="115000"/>
                </a:schemeClr>
              </a:gs>
            </a:gsLst>
            <a:lin ang="2700000" scaled="1"/>
            <a:tileRect/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CCFFFF"/>
            </a:extrusionClr>
          </a:sp3d>
        </p:spPr>
        <p:txBody>
          <a:bodyPr>
            <a:flatTx/>
          </a:bodyPr>
          <a:lstStyle/>
          <a:p>
            <a:pPr algn="ctr"/>
            <a:r>
              <a:rPr lang="fr-FR" sz="5400" b="1" dirty="0">
                <a:latin typeface="Engravers MT" pitchFamily="18" charset="0"/>
              </a:rPr>
              <a:t>USTOM </a:t>
            </a:r>
          </a:p>
          <a:p>
            <a:pPr algn="ctr"/>
            <a:r>
              <a:rPr lang="fr-FR" sz="5400" b="1" dirty="0">
                <a:latin typeface="Engravers MT" pitchFamily="18" charset="0"/>
              </a:rPr>
              <a:t>SITE DE MASSUGAS</a:t>
            </a:r>
          </a:p>
        </p:txBody>
      </p:sp>
      <p:sp>
        <p:nvSpPr>
          <p:cNvPr id="6" name="Text Box 12" descr="Marbre blanc"/>
          <p:cNvSpPr txBox="1">
            <a:spLocks noChangeArrowheads="1"/>
          </p:cNvSpPr>
          <p:nvPr/>
        </p:nvSpPr>
        <p:spPr bwMode="auto">
          <a:xfrm>
            <a:off x="152400" y="4357694"/>
            <a:ext cx="8991600" cy="2554545"/>
          </a:xfrm>
          <a:prstGeom prst="rect">
            <a:avLst/>
          </a:prstGeom>
          <a:blipFill dpi="0" rotWithShape="1">
            <a:blip r:embed="rId2" cstate="print"/>
            <a:srcRect/>
            <a:tile tx="0" ty="0" sx="100000" sy="100000" flip="none" algn="tl"/>
          </a:blipFill>
          <a:ln w="9525" algn="ctr">
            <a:noFill/>
            <a:miter lim="800000"/>
            <a:headEnd/>
            <a:tailEnd/>
          </a:ln>
          <a:effectLst/>
          <a:scene3d>
            <a:camera prst="legacyObliqueTop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rgbClr val="FFFFFF"/>
            </a:extrusionClr>
          </a:sp3d>
        </p:spPr>
        <p:txBody>
          <a:bodyPr>
            <a:spAutoFit/>
            <a:flatTx/>
          </a:bodyPr>
          <a:lstStyle/>
          <a:p>
            <a:pPr algn="ctr"/>
            <a:r>
              <a:rPr lang="fr-FR" sz="8000" b="1" dirty="0" smtClean="0">
                <a:latin typeface="Baskerville Old Face" pitchFamily="18" charset="0"/>
              </a:rPr>
              <a:t>Bilan de Mai à Mai 2009 /2010</a:t>
            </a:r>
            <a:endParaRPr lang="fr-FR" sz="8000" b="1" dirty="0">
              <a:latin typeface="Baskerville Old Face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/>
        </p:nvGraphicFramePr>
        <p:xfrm>
          <a:off x="214281" y="214289"/>
          <a:ext cx="8715436" cy="3500459"/>
        </p:xfrm>
        <a:graphic>
          <a:graphicData uri="http://schemas.openxmlformats.org/drawingml/2006/table">
            <a:tbl>
              <a:tblPr/>
              <a:tblGrid>
                <a:gridCol w="1508213"/>
                <a:gridCol w="927246"/>
                <a:gridCol w="941292"/>
                <a:gridCol w="842951"/>
                <a:gridCol w="899146"/>
                <a:gridCol w="899146"/>
                <a:gridCol w="927246"/>
                <a:gridCol w="899146"/>
                <a:gridCol w="871050"/>
              </a:tblGrid>
              <a:tr h="414075"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fr-FR" sz="1800" b="1" i="0" u="none" strike="noStrike" dirty="0" smtClean="0">
                          <a:latin typeface="Calibri"/>
                        </a:rPr>
                        <a:t>SMICTOM</a:t>
                      </a:r>
                      <a:r>
                        <a:rPr lang="fr-FR" sz="1800" b="1" i="0" u="none" strike="noStrike" baseline="0" dirty="0" smtClean="0">
                          <a:latin typeface="Calibri"/>
                        </a:rPr>
                        <a:t> -</a:t>
                      </a:r>
                      <a:r>
                        <a:rPr lang="fr-FR" sz="1800" b="1" i="0" u="none" strike="noStrike" dirty="0" smtClean="0">
                          <a:latin typeface="Calibri"/>
                        </a:rPr>
                        <a:t> TONNAGE  DU  VERRE </a:t>
                      </a:r>
                      <a:endParaRPr lang="fr-FR" sz="1800" b="1" i="0" u="none" strike="noStrike" dirty="0"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03287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fr-FR" sz="1600" b="1" i="0" u="none" strike="noStrike">
                          <a:latin typeface="Calibri"/>
                        </a:rPr>
                        <a:t>MOIS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>
                          <a:latin typeface="Calibri"/>
                        </a:rPr>
                        <a:t>SMICTOM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2112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>
                          <a:latin typeface="Calibri"/>
                        </a:rPr>
                        <a:t>Tonnage PAV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>
                          <a:latin typeface="Calibri"/>
                        </a:rPr>
                        <a:t>Tonnage PAP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2112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>
                          <a:latin typeface="Calibri"/>
                        </a:rPr>
                        <a:t>2009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>
                          <a:latin typeface="Calibri"/>
                        </a:rPr>
                        <a:t>k/h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>
                          <a:latin typeface="Calibri"/>
                        </a:rPr>
                        <a:t>2010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>
                          <a:latin typeface="Calibri"/>
                        </a:rPr>
                        <a:t>k/h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>
                          <a:latin typeface="Calibri"/>
                        </a:rPr>
                        <a:t>2009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>
                          <a:latin typeface="Calibri"/>
                        </a:rPr>
                        <a:t>k/h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>
                          <a:latin typeface="Calibri"/>
                        </a:rPr>
                        <a:t>2010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>
                          <a:latin typeface="Calibri"/>
                        </a:rPr>
                        <a:t>k/h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287"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1" i="0" u="none" strike="noStrike">
                          <a:latin typeface="Calibri"/>
                        </a:rPr>
                        <a:t>Janvier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18.98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0.49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53.18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1.36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109.52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2.81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82.68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2.12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287"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1" i="0" u="none" strike="noStrike">
                          <a:latin typeface="Calibri"/>
                        </a:rPr>
                        <a:t>Février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8.8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0.23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8.46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0.22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57.18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1.47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54.68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1.40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287"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1" i="0" u="none" strike="noStrike">
                          <a:latin typeface="Calibri"/>
                        </a:rPr>
                        <a:t>Mars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30.66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0.79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77.48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1.99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105.74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2.71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94.16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2.42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287"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1" i="0" u="none" strike="noStrike">
                          <a:latin typeface="Calibri"/>
                        </a:rPr>
                        <a:t>Avril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18.46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0.47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15.28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0.39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82.22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2.11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51.64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1.32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125"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1" i="0" u="none" strike="noStrike">
                          <a:latin typeface="Calibri"/>
                        </a:rPr>
                        <a:t>Mai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21.84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0.56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67.56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1.73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90.62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2.32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79.38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2.04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287"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1" i="0" u="none" strike="noStrike">
                          <a:latin typeface="Calibri"/>
                        </a:rPr>
                        <a:t>TOTAL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>
                          <a:latin typeface="Calibri"/>
                        </a:rPr>
                        <a:t>98.74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2.64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>
                          <a:latin typeface="Calibri"/>
                        </a:rPr>
                        <a:t>221.96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5.69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>
                          <a:latin typeface="Calibri"/>
                        </a:rPr>
                        <a:t>445.28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11.91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>
                          <a:latin typeface="Calibri"/>
                        </a:rPr>
                        <a:t>362.54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9.30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287"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1" i="0" u="none" strike="noStrike" dirty="0">
                          <a:latin typeface="Calibri"/>
                        </a:rPr>
                        <a:t>Evolution k/h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>
                          <a:latin typeface="Calibri"/>
                        </a:rPr>
                        <a:t>53.62%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 dirty="0">
                          <a:latin typeface="Calibri"/>
                        </a:rPr>
                        <a:t>-28.07%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Graphique 4"/>
          <p:cNvGraphicFramePr>
            <a:graphicFrameLocks/>
          </p:cNvGraphicFramePr>
          <p:nvPr/>
        </p:nvGraphicFramePr>
        <p:xfrm>
          <a:off x="0" y="3786190"/>
          <a:ext cx="4357686" cy="30718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Graphique 5"/>
          <p:cNvGraphicFramePr>
            <a:graphicFrameLocks/>
          </p:cNvGraphicFramePr>
          <p:nvPr/>
        </p:nvGraphicFramePr>
        <p:xfrm>
          <a:off x="4572000" y="3857628"/>
          <a:ext cx="4286280" cy="30003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/>
        </p:nvGraphicFramePr>
        <p:xfrm>
          <a:off x="714347" y="214290"/>
          <a:ext cx="7358114" cy="3494667"/>
        </p:xfrm>
        <a:graphic>
          <a:graphicData uri="http://schemas.openxmlformats.org/drawingml/2006/table">
            <a:tbl>
              <a:tblPr/>
              <a:tblGrid>
                <a:gridCol w="1519611"/>
                <a:gridCol w="1439631"/>
                <a:gridCol w="1359652"/>
                <a:gridCol w="1625926"/>
                <a:gridCol w="1413294"/>
              </a:tblGrid>
              <a:tr h="413390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fr-FR" sz="1800" b="1" i="0" u="none" strike="noStrike" dirty="0" smtClean="0">
                          <a:latin typeface="Calibri"/>
                        </a:rPr>
                        <a:t>USERCTOM</a:t>
                      </a:r>
                      <a:r>
                        <a:rPr lang="fr-FR" sz="1800" b="1" i="0" u="none" strike="noStrike" baseline="0" dirty="0" smtClean="0">
                          <a:latin typeface="Calibri"/>
                        </a:rPr>
                        <a:t> - </a:t>
                      </a:r>
                      <a:r>
                        <a:rPr lang="fr-FR" sz="1800" b="1" i="0" u="none" strike="noStrike" dirty="0" smtClean="0">
                          <a:latin typeface="Calibri"/>
                        </a:rPr>
                        <a:t>TONNAGE DU VERRES </a:t>
                      </a:r>
                      <a:endParaRPr lang="fr-FR" sz="1800" b="1" i="0" u="none" strike="noStrike" dirty="0"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02785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fr-FR" sz="1600" b="1" i="0" u="none" strike="noStrike">
                          <a:latin typeface="Calibri"/>
                        </a:rPr>
                        <a:t>MOIS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 dirty="0">
                          <a:latin typeface="Calibri"/>
                        </a:rPr>
                        <a:t>USERCTOM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20594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 dirty="0">
                          <a:latin typeface="Calibri"/>
                        </a:rPr>
                        <a:t>Tonnage PAV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20594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>
                          <a:latin typeface="Calibri"/>
                        </a:rPr>
                        <a:t>2009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>
                          <a:latin typeface="Calibri"/>
                        </a:rPr>
                        <a:t>k/h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>
                          <a:latin typeface="Calibri"/>
                        </a:rPr>
                        <a:t>2010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 dirty="0">
                          <a:latin typeface="Calibri"/>
                        </a:rPr>
                        <a:t>k/h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2785"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1" i="0" u="none" strike="noStrike">
                          <a:latin typeface="Calibri"/>
                        </a:rPr>
                        <a:t>Janvier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111.12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4.22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84.62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>
                          <a:latin typeface="Calibri"/>
                        </a:rPr>
                        <a:t>3.21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2785"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1" i="0" u="none" strike="noStrike">
                          <a:latin typeface="Calibri"/>
                        </a:rPr>
                        <a:t>Février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24.06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0.91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30.34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>
                          <a:latin typeface="Calibri"/>
                        </a:rPr>
                        <a:t>1.15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2785"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1" i="0" u="none" strike="noStrike">
                          <a:latin typeface="Calibri"/>
                        </a:rPr>
                        <a:t>Mars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95.92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3.64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76.8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>
                          <a:latin typeface="Calibri"/>
                        </a:rPr>
                        <a:t>2.91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2785"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1" i="0" u="none" strike="noStrike">
                          <a:latin typeface="Calibri"/>
                        </a:rPr>
                        <a:t>Avril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65.76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2.49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24.28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>
                          <a:latin typeface="Calibri"/>
                        </a:rPr>
                        <a:t>0.92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594"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1" i="0" u="none" strike="noStrike">
                          <a:latin typeface="Calibri"/>
                        </a:rPr>
                        <a:t>Mai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49.78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1.89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74.56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>
                          <a:latin typeface="Calibri"/>
                        </a:rPr>
                        <a:t>2.83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2785"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1" i="0" u="none" strike="noStrike">
                          <a:latin typeface="Calibri"/>
                        </a:rPr>
                        <a:t>TOTAL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>
                          <a:latin typeface="Calibri"/>
                        </a:rPr>
                        <a:t>346.64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13.85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>
                          <a:latin typeface="Calibri"/>
                        </a:rPr>
                        <a:t>290.6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>
                          <a:latin typeface="Calibri"/>
                        </a:rPr>
                        <a:t>11.02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2785"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1" i="0" u="none" strike="noStrike">
                          <a:latin typeface="Calibri"/>
                        </a:rPr>
                        <a:t>Evolution k/h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 dirty="0">
                          <a:latin typeface="Calibri"/>
                        </a:rPr>
                        <a:t>-25.62%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Graphique 4"/>
          <p:cNvGraphicFramePr>
            <a:graphicFrameLocks/>
          </p:cNvGraphicFramePr>
          <p:nvPr/>
        </p:nvGraphicFramePr>
        <p:xfrm>
          <a:off x="1714480" y="3857628"/>
          <a:ext cx="5643602" cy="30003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357158" y="214290"/>
            <a:ext cx="8429684" cy="563231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fr-FR" sz="7200" b="1" i="1" dirty="0" smtClean="0">
              <a:latin typeface="Bodoni MT" pitchFamily="18" charset="0"/>
            </a:endParaRPr>
          </a:p>
          <a:p>
            <a:pPr algn="ctr"/>
            <a:r>
              <a:rPr lang="fr-FR" sz="7200" b="1" i="1" dirty="0" smtClean="0">
                <a:latin typeface="Bodoni MT" pitchFamily="18" charset="0"/>
              </a:rPr>
              <a:t>ROTATION DES BENNES SUR LES DÉCHÈTERIES</a:t>
            </a:r>
            <a:endParaRPr lang="fr-FR" sz="7200" b="1" i="1" dirty="0">
              <a:latin typeface="Bodoni MT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/>
        </p:nvGraphicFramePr>
        <p:xfrm>
          <a:off x="642907" y="214286"/>
          <a:ext cx="7858186" cy="3434906"/>
        </p:xfrm>
        <a:graphic>
          <a:graphicData uri="http://schemas.openxmlformats.org/drawingml/2006/table">
            <a:tbl>
              <a:tblPr/>
              <a:tblGrid>
                <a:gridCol w="1122598"/>
                <a:gridCol w="1122598"/>
                <a:gridCol w="1122598"/>
                <a:gridCol w="1122598"/>
                <a:gridCol w="1122598"/>
                <a:gridCol w="1122598"/>
                <a:gridCol w="1122598"/>
              </a:tblGrid>
              <a:tr h="373956">
                <a:tc gridSpan="6">
                  <a:txBody>
                    <a:bodyPr/>
                    <a:lstStyle/>
                    <a:p>
                      <a:pPr algn="ctr" fontAlgn="b"/>
                      <a:r>
                        <a:rPr lang="fr-FR" sz="1800" b="1" i="0" u="none" strike="noStrike" dirty="0">
                          <a:latin typeface="Calibri"/>
                        </a:rPr>
                        <a:t>                                        COUT D'ENLEVEMENT DES BENNES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fr-FR" sz="1800" b="0" i="0" u="none" strike="noStrike" dirty="0"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114"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855"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b="1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fr-FR" sz="1600" b="1" i="0" u="none" strike="noStrike" dirty="0">
                          <a:latin typeface="Calibri"/>
                        </a:rPr>
                        <a:t>SMICTOM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fr-FR" sz="1600" b="1" i="0" u="none" strike="noStrike" dirty="0">
                          <a:latin typeface="Calibri"/>
                        </a:rPr>
                        <a:t>USERCTOM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fr-FR" sz="1600" b="1" i="0" u="none" strike="noStrike" dirty="0">
                          <a:latin typeface="Calibri"/>
                        </a:rPr>
                        <a:t>   TOTAL USTOM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90855"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b="0" i="0" u="none" strike="noStrike" dirty="0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90855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 dirty="0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2009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2010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2009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2010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2009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 dirty="0">
                          <a:latin typeface="Calibri"/>
                        </a:rPr>
                        <a:t>2010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290855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>
                          <a:latin typeface="Calibri"/>
                        </a:rPr>
                        <a:t>Janvier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11 949.88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10 581.97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10 111.44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8 741.62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22 061.32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latin typeface="Calibri"/>
                        </a:rPr>
                        <a:t>19 323.59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855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>
                          <a:latin typeface="Calibri"/>
                        </a:rPr>
                        <a:t>Février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10 906.84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11 154.73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9 089.04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9 295.60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19 995.88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latin typeface="Calibri"/>
                        </a:rPr>
                        <a:t>20 450.33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855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>
                          <a:latin typeface="Calibri"/>
                        </a:rPr>
                        <a:t>Mars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11 803.40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12 549.07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9 533.52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10 225.17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21 336.92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latin typeface="Calibri"/>
                        </a:rPr>
                        <a:t>22 774.24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855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>
                          <a:latin typeface="Calibri"/>
                        </a:rPr>
                        <a:t>Avril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11 243.93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12 007.39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9 894.66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10 594.75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21 138.59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latin typeface="Calibri"/>
                        </a:rPr>
                        <a:t>22 602.14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855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>
                          <a:latin typeface="Calibri"/>
                        </a:rPr>
                        <a:t>Mai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10 441.47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10 560.60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8 625.56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8 662.07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19 067.03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latin typeface="Calibri"/>
                        </a:rPr>
                        <a:t>19 222.67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855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TOTAL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56 345.52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56 853.76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47 254.22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47 519.21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103 599.74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 dirty="0">
                          <a:latin typeface="Calibri"/>
                        </a:rPr>
                        <a:t>104 372.97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855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 dirty="0">
                          <a:latin typeface="Calibri"/>
                        </a:rPr>
                        <a:t>Evolution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>
                          <a:latin typeface="Calibri"/>
                        </a:rPr>
                        <a:t>0.89%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>
                          <a:latin typeface="Calibri"/>
                        </a:rPr>
                        <a:t>0.56%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 dirty="0">
                          <a:latin typeface="Calibri"/>
                        </a:rPr>
                        <a:t>0.74%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" name="Graphique 2"/>
          <p:cNvGraphicFramePr>
            <a:graphicFrameLocks/>
          </p:cNvGraphicFramePr>
          <p:nvPr/>
        </p:nvGraphicFramePr>
        <p:xfrm>
          <a:off x="0" y="4000504"/>
          <a:ext cx="4429124" cy="2857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Graphique 3"/>
          <p:cNvGraphicFramePr>
            <a:graphicFrameLocks/>
          </p:cNvGraphicFramePr>
          <p:nvPr/>
        </p:nvGraphicFramePr>
        <p:xfrm>
          <a:off x="4500562" y="4143380"/>
          <a:ext cx="4367217" cy="27146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2357422" y="78579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-26854" y="1903774"/>
            <a:ext cx="9170853" cy="156966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4800" b="1" i="1" dirty="0" smtClean="0"/>
              <a:t>COÛTS ET TONNAGES TRAIT</a:t>
            </a:r>
            <a:r>
              <a:rPr lang="fr-FR" sz="4800" b="1" i="1" dirty="0" smtClean="0">
                <a:latin typeface="Calibri"/>
              </a:rPr>
              <a:t>ÉS</a:t>
            </a:r>
            <a:r>
              <a:rPr lang="fr-FR" sz="4800" b="1" i="1" dirty="0" smtClean="0"/>
              <a:t> </a:t>
            </a:r>
          </a:p>
          <a:p>
            <a:pPr algn="ctr"/>
            <a:r>
              <a:rPr lang="fr-FR" sz="4800" b="1" i="1" dirty="0" smtClean="0"/>
              <a:t>DE L’ENCOMBRANT ET DU BOIS</a:t>
            </a:r>
            <a:endParaRPr lang="fr-FR" sz="4800" b="1" i="1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/>
        </p:nvGraphicFramePr>
        <p:xfrm>
          <a:off x="785786" y="285728"/>
          <a:ext cx="7500990" cy="571504"/>
        </p:xfrm>
        <a:graphic>
          <a:graphicData uri="http://schemas.openxmlformats.org/drawingml/2006/table">
            <a:tbl>
              <a:tblPr/>
              <a:tblGrid>
                <a:gridCol w="7500990"/>
              </a:tblGrid>
              <a:tr h="571504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800" b="1" i="0" u="none" strike="noStrike" dirty="0" smtClean="0">
                          <a:latin typeface="Calibri"/>
                        </a:rPr>
                        <a:t>COÛTS </a:t>
                      </a:r>
                      <a:r>
                        <a:rPr lang="fr-FR" sz="2800" b="1" i="0" u="none" strike="noStrike" dirty="0">
                          <a:latin typeface="Calibri"/>
                        </a:rPr>
                        <a:t>ET TONNAGES DES TRAITEMENTS DU BOIS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Tableau 5"/>
          <p:cNvGraphicFramePr>
            <a:graphicFrameLocks noGrp="1"/>
          </p:cNvGraphicFramePr>
          <p:nvPr/>
        </p:nvGraphicFramePr>
        <p:xfrm>
          <a:off x="571469" y="857233"/>
          <a:ext cx="7786744" cy="2714639"/>
        </p:xfrm>
        <a:graphic>
          <a:graphicData uri="http://schemas.openxmlformats.org/drawingml/2006/table">
            <a:tbl>
              <a:tblPr/>
              <a:tblGrid>
                <a:gridCol w="1090963"/>
                <a:gridCol w="1050050"/>
                <a:gridCol w="1090963"/>
                <a:gridCol w="1090963"/>
                <a:gridCol w="1227332"/>
                <a:gridCol w="1090963"/>
                <a:gridCol w="1145510"/>
              </a:tblGrid>
              <a:tr h="241617"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 dirty="0"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gridSpan="6">
                  <a:txBody>
                    <a:bodyPr/>
                    <a:lstStyle/>
                    <a:p>
                      <a:pPr algn="ctr" fontAlgn="ctr"/>
                      <a:r>
                        <a:rPr lang="fr-FR" sz="1600" b="1" i="0" u="none" strike="noStrike" dirty="0">
                          <a:latin typeface="Calibri"/>
                        </a:rPr>
                        <a:t> USTOM BOIS PENA 2009/2010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55830"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 dirty="0"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41617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200" b="1" i="0" u="none" strike="noStrike" dirty="0">
                          <a:latin typeface="Arial"/>
                        </a:rPr>
                        <a:t>TONNAGES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1200" b="1" i="0" u="none" strike="noStrike" dirty="0">
                          <a:latin typeface="Arial"/>
                        </a:rPr>
                        <a:t>EVOLUTION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 dirty="0">
                          <a:latin typeface="Calibri"/>
                        </a:rPr>
                        <a:t>COÛT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1200" b="1" i="0" u="none" strike="noStrike" dirty="0" smtClean="0">
                          <a:latin typeface="Arial"/>
                        </a:rPr>
                        <a:t>EVOLUTION</a:t>
                      </a:r>
                      <a:endParaRPr lang="fr-FR" sz="1200" b="1" i="0" u="none" strike="noStrike" dirty="0">
                        <a:latin typeface="Arial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25583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MOIS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1" i="0" u="none" strike="noStrike">
                          <a:latin typeface="Arial"/>
                        </a:rPr>
                        <a:t>2009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1" i="0" u="none" strike="noStrike" dirty="0">
                          <a:latin typeface="Arial"/>
                        </a:rPr>
                        <a:t>2010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2009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 dirty="0">
                          <a:latin typeface="Calibri"/>
                        </a:rPr>
                        <a:t>2010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41617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>
                          <a:latin typeface="Calibri"/>
                        </a:rPr>
                        <a:t>Janvier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55.92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34.02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-39.16%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1 474.89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897.28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latin typeface="Calibri"/>
                        </a:rPr>
                        <a:t>-39.16%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617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>
                          <a:latin typeface="Calibri"/>
                        </a:rPr>
                        <a:t>Février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57.08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68.14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19.38%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1 505.48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1 797.19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latin typeface="Calibri"/>
                        </a:rPr>
                        <a:t>19.38%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617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>
                          <a:latin typeface="Calibri"/>
                        </a:rPr>
                        <a:t>Mars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77.37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109.62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41.68%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2 040.63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2 891.23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latin typeface="Calibri"/>
                        </a:rPr>
                        <a:t>41.68%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617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>
                          <a:latin typeface="Calibri"/>
                        </a:rPr>
                        <a:t>Avril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94.12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108.32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15.09%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2 482.41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2 856.94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latin typeface="Calibri"/>
                        </a:rPr>
                        <a:t>15.09%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617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>
                          <a:latin typeface="Calibri"/>
                        </a:rPr>
                        <a:t>Mai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52.98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81.00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52.89%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1 397.34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2 136.37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latin typeface="Calibri"/>
                        </a:rPr>
                        <a:t>52.89%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83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TOTAL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337.47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401.10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18.86%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8 900.75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10 579.01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 dirty="0">
                          <a:latin typeface="Calibri"/>
                        </a:rPr>
                        <a:t>18.86%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255830">
                <a:tc gridSpan="7"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 dirty="0">
                          <a:latin typeface="Calibri"/>
                        </a:rPr>
                        <a:t>Le coût tarifaire moyen à la tonne pour le bois et de 26.38 €/la tonne TTC pour 2009 et 2010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Graphique 6"/>
          <p:cNvGraphicFramePr>
            <a:graphicFrameLocks/>
          </p:cNvGraphicFramePr>
          <p:nvPr/>
        </p:nvGraphicFramePr>
        <p:xfrm>
          <a:off x="0" y="3857628"/>
          <a:ext cx="4429124" cy="30003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Graphique 7"/>
          <p:cNvGraphicFramePr>
            <a:graphicFrameLocks/>
          </p:cNvGraphicFramePr>
          <p:nvPr/>
        </p:nvGraphicFramePr>
        <p:xfrm>
          <a:off x="4572000" y="3857628"/>
          <a:ext cx="4410084" cy="30003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/>
        </p:nvGraphicFramePr>
        <p:xfrm>
          <a:off x="285720" y="785795"/>
          <a:ext cx="8501120" cy="2786085"/>
        </p:xfrm>
        <a:graphic>
          <a:graphicData uri="http://schemas.openxmlformats.org/drawingml/2006/table">
            <a:tbl>
              <a:tblPr/>
              <a:tblGrid>
                <a:gridCol w="1197341"/>
                <a:gridCol w="1317074"/>
                <a:gridCol w="1197341"/>
                <a:gridCol w="1197341"/>
                <a:gridCol w="1197341"/>
                <a:gridCol w="1197341"/>
                <a:gridCol w="1197341"/>
              </a:tblGrid>
              <a:tr h="236649">
                <a:tc>
                  <a:txBody>
                    <a:bodyPr/>
                    <a:lstStyle/>
                    <a:p>
                      <a:pPr algn="ctr" fontAlgn="ctr"/>
                      <a:endParaRPr lang="fr-FR" sz="1400" b="1" i="0" u="none" strike="noStrike" dirty="0"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gridSpan="6">
                  <a:txBody>
                    <a:bodyPr/>
                    <a:lstStyle/>
                    <a:p>
                      <a:pPr algn="ctr" fontAlgn="ctr"/>
                      <a:r>
                        <a:rPr lang="fr-FR" sz="1600" b="1" i="0" u="none" strike="noStrike" dirty="0">
                          <a:latin typeface="Calibri"/>
                        </a:rPr>
                        <a:t>USTOM ENCOMBRANT PENA 2009/2010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36649"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 dirty="0"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36649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200" b="1" i="0" u="none" strike="noStrike" dirty="0">
                          <a:latin typeface="Arial"/>
                        </a:rPr>
                        <a:t>TONNAGES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1200" b="1" i="0" u="none" strike="noStrike" dirty="0">
                          <a:latin typeface="Arial"/>
                        </a:rPr>
                        <a:t>EVOLUTION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 dirty="0">
                          <a:latin typeface="Calibri"/>
                        </a:rPr>
                        <a:t>COÛT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 dirty="0">
                          <a:latin typeface="Calibri"/>
                        </a:rPr>
                        <a:t>EVOLUTION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</a:tr>
              <a:tr h="236649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MOIS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1" i="0" u="none" strike="noStrike">
                          <a:latin typeface="Arial"/>
                        </a:rPr>
                        <a:t>2009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1" i="0" u="none" strike="noStrike" dirty="0">
                          <a:latin typeface="Arial"/>
                        </a:rPr>
                        <a:t>2010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2009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 dirty="0">
                          <a:latin typeface="Calibri"/>
                        </a:rPr>
                        <a:t>2010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36649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>
                          <a:latin typeface="Calibri"/>
                        </a:rPr>
                        <a:t>Janvier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128.10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146.26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14.18%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8 108.73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11 418.52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latin typeface="Calibri"/>
                        </a:rPr>
                        <a:t>40.82%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649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>
                          <a:latin typeface="Calibri"/>
                        </a:rPr>
                        <a:t>Février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175.03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152.58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-12.83%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11 079.40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11 911.92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latin typeface="Calibri"/>
                        </a:rPr>
                        <a:t>7.51%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649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>
                          <a:latin typeface="Calibri"/>
                        </a:rPr>
                        <a:t>Mars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162.15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215.58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32.95%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12 659.05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16 830.33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latin typeface="Calibri"/>
                        </a:rPr>
                        <a:t>32.95%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649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>
                          <a:latin typeface="Calibri"/>
                        </a:rPr>
                        <a:t>Avril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207.66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214.42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3.26%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16 212.02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16 739.77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latin typeface="Calibri"/>
                        </a:rPr>
                        <a:t>3.26%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649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>
                          <a:latin typeface="Calibri"/>
                        </a:rPr>
                        <a:t>Mai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167.96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146.40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-12.84%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13 112.64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11 429.45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latin typeface="Calibri"/>
                        </a:rPr>
                        <a:t>-12.84%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649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TOTAL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840.90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875.24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4.08%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61 171.84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68 329.99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 dirty="0">
                          <a:latin typeface="Calibri"/>
                        </a:rPr>
                        <a:t>11.70%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</a:tr>
              <a:tr h="419595">
                <a:tc>
                  <a:txBody>
                    <a:bodyPr/>
                    <a:lstStyle/>
                    <a:p>
                      <a:pPr algn="ctr" fontAlgn="b"/>
                      <a:endParaRPr lang="fr-FR" sz="1400" b="1" i="0" u="none" strike="noStrike"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6"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 dirty="0">
                          <a:latin typeface="Calibri"/>
                        </a:rPr>
                        <a:t>Le coût tarifaire moyen à la tonne pour l'encombrant est de 78.07 €/la tonne TTC depuis Mars 2009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au 4"/>
          <p:cNvGraphicFramePr>
            <a:graphicFrameLocks noGrp="1"/>
          </p:cNvGraphicFramePr>
          <p:nvPr/>
        </p:nvGraphicFramePr>
        <p:xfrm>
          <a:off x="857224" y="214290"/>
          <a:ext cx="7715304" cy="500066"/>
        </p:xfrm>
        <a:graphic>
          <a:graphicData uri="http://schemas.openxmlformats.org/drawingml/2006/table">
            <a:tbl>
              <a:tblPr/>
              <a:tblGrid>
                <a:gridCol w="7715304"/>
              </a:tblGrid>
              <a:tr h="500066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400" b="1" i="0" u="none" strike="noStrike" dirty="0">
                          <a:latin typeface="Calibri"/>
                        </a:rPr>
                        <a:t>COÛT ET TONNAGES DES TRAITEMENTS  DE L'ENCOMBRANT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Graphique 5"/>
          <p:cNvGraphicFramePr>
            <a:graphicFrameLocks/>
          </p:cNvGraphicFramePr>
          <p:nvPr/>
        </p:nvGraphicFramePr>
        <p:xfrm>
          <a:off x="0" y="3571876"/>
          <a:ext cx="4429124" cy="3286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Graphique 6"/>
          <p:cNvGraphicFramePr>
            <a:graphicFrameLocks/>
          </p:cNvGraphicFramePr>
          <p:nvPr/>
        </p:nvGraphicFramePr>
        <p:xfrm>
          <a:off x="4572001" y="3571876"/>
          <a:ext cx="4572000" cy="3286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/>
          <p:cNvSpPr txBox="1"/>
          <p:nvPr/>
        </p:nvSpPr>
        <p:spPr>
          <a:xfrm>
            <a:off x="0" y="0"/>
            <a:ext cx="9144000" cy="747897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effectLst>
            <a:softEdge rad="635000"/>
          </a:effectLst>
        </p:spPr>
        <p:txBody>
          <a:bodyPr wrap="square" rtlCol="0">
            <a:spAutoFit/>
          </a:bodyPr>
          <a:lstStyle/>
          <a:p>
            <a:pPr algn="ctr"/>
            <a:endParaRPr lang="fr-FR" b="1" dirty="0" smtClean="0"/>
          </a:p>
          <a:p>
            <a:pPr algn="ctr"/>
            <a:endParaRPr lang="fr-FR" b="1" dirty="0" smtClean="0"/>
          </a:p>
          <a:p>
            <a:pPr algn="ctr"/>
            <a:endParaRPr lang="fr-FR" b="1" dirty="0" smtClean="0"/>
          </a:p>
          <a:p>
            <a:pPr algn="ctr"/>
            <a:endParaRPr lang="fr-FR" b="1" dirty="0" smtClean="0"/>
          </a:p>
          <a:p>
            <a:pPr algn="ctr"/>
            <a:r>
              <a:rPr lang="fr-FR" sz="5400" b="1" i="1" u="sng" dirty="0" smtClean="0">
                <a:latin typeface="Baskerville Old Face" pitchFamily="18" charset="0"/>
              </a:rPr>
              <a:t>LES DÉCHÈTERIES</a:t>
            </a:r>
          </a:p>
          <a:p>
            <a:pPr algn="ctr"/>
            <a:endParaRPr lang="fr-FR" b="1" dirty="0" smtClean="0"/>
          </a:p>
          <a:p>
            <a:pPr lvl="3"/>
            <a:endParaRPr lang="fr-FR" sz="3200" b="1" dirty="0" smtClean="0">
              <a:latin typeface="Baskerville Old Face" pitchFamily="18" charset="0"/>
            </a:endParaRPr>
          </a:p>
          <a:p>
            <a:pPr lvl="3">
              <a:buBlip>
                <a:blip r:embed="rId2"/>
              </a:buBlip>
            </a:pPr>
            <a:r>
              <a:rPr lang="fr-FR" sz="4000" b="1" i="1" dirty="0" smtClean="0">
                <a:latin typeface="Baskerville Old Face" pitchFamily="18" charset="0"/>
              </a:rPr>
              <a:t>Tonnages du bois</a:t>
            </a:r>
          </a:p>
          <a:p>
            <a:pPr lvl="3">
              <a:buBlip>
                <a:blip r:embed="rId2"/>
              </a:buBlip>
            </a:pPr>
            <a:endParaRPr lang="fr-FR" sz="3200" b="1" dirty="0" smtClean="0">
              <a:latin typeface="Baskerville Old Face" pitchFamily="18" charset="0"/>
            </a:endParaRPr>
          </a:p>
          <a:p>
            <a:pPr lvl="3">
              <a:buBlip>
                <a:blip r:embed="rId2"/>
              </a:buBlip>
            </a:pPr>
            <a:r>
              <a:rPr lang="fr-FR" sz="4000" b="1" i="1" dirty="0" smtClean="0">
                <a:latin typeface="Baskerville Old Face" pitchFamily="18" charset="0"/>
              </a:rPr>
              <a:t>Tonnages de l’encombrant</a:t>
            </a:r>
          </a:p>
          <a:p>
            <a:endParaRPr lang="fr-FR" sz="2400" b="1" dirty="0" smtClean="0">
              <a:latin typeface="Baskerville Old Face" pitchFamily="18" charset="0"/>
            </a:endParaRPr>
          </a:p>
          <a:p>
            <a:endParaRPr lang="fr-FR" sz="2400" b="1" dirty="0" smtClean="0">
              <a:latin typeface="Baskerville Old Face" pitchFamily="18" charset="0"/>
            </a:endParaRPr>
          </a:p>
          <a:p>
            <a:pPr algn="ctr"/>
            <a:endParaRPr lang="fr-FR" b="1" dirty="0" smtClean="0"/>
          </a:p>
          <a:p>
            <a:pPr algn="ctr">
              <a:buFont typeface="Wingdings" pitchFamily="2" charset="2"/>
              <a:buChar char="v"/>
            </a:pPr>
            <a:endParaRPr lang="fr-FR" b="1" dirty="0" smtClean="0"/>
          </a:p>
          <a:p>
            <a:pPr algn="ctr"/>
            <a:endParaRPr lang="fr-FR" b="1" dirty="0" smtClean="0"/>
          </a:p>
          <a:p>
            <a:pPr algn="ctr"/>
            <a:endParaRPr lang="fr-FR" b="1" dirty="0" smtClean="0"/>
          </a:p>
          <a:p>
            <a:pPr algn="ctr"/>
            <a:endParaRPr lang="fr-FR" b="1" dirty="0" smtClean="0"/>
          </a:p>
          <a:p>
            <a:pPr algn="ctr"/>
            <a:endParaRPr lang="fr-FR" b="1" dirty="0" smtClean="0"/>
          </a:p>
          <a:p>
            <a:pPr algn="ctr"/>
            <a:endParaRPr lang="fr-FR" b="1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571504"/>
          </a:xfrm>
        </p:spPr>
        <p:txBody>
          <a:bodyPr>
            <a:normAutofit/>
          </a:bodyPr>
          <a:lstStyle/>
          <a:p>
            <a:r>
              <a:rPr lang="fr-FR" sz="2800" b="1" dirty="0" smtClean="0"/>
              <a:t>TONNAGES BOIS DÉCHÈTERIES SMICTOM 2009/2010</a:t>
            </a:r>
            <a:r>
              <a:rPr lang="fr-FR" sz="2800" dirty="0" smtClean="0"/>
              <a:t> </a:t>
            </a:r>
            <a:endParaRPr lang="fr-FR" sz="2800" dirty="0"/>
          </a:p>
        </p:txBody>
      </p:sp>
      <p:graphicFrame>
        <p:nvGraphicFramePr>
          <p:cNvPr id="6" name="Graphique 5"/>
          <p:cNvGraphicFramePr>
            <a:graphicFrameLocks/>
          </p:cNvGraphicFramePr>
          <p:nvPr/>
        </p:nvGraphicFramePr>
        <p:xfrm>
          <a:off x="4714876" y="3929066"/>
          <a:ext cx="4071966" cy="26384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Tableau 7"/>
          <p:cNvGraphicFramePr>
            <a:graphicFrameLocks noGrp="1"/>
          </p:cNvGraphicFramePr>
          <p:nvPr/>
        </p:nvGraphicFramePr>
        <p:xfrm>
          <a:off x="571474" y="857234"/>
          <a:ext cx="8072491" cy="2928960"/>
        </p:xfrm>
        <a:graphic>
          <a:graphicData uri="http://schemas.openxmlformats.org/drawingml/2006/table">
            <a:tbl>
              <a:tblPr/>
              <a:tblGrid>
                <a:gridCol w="1153213"/>
                <a:gridCol w="1153213"/>
                <a:gridCol w="1153213"/>
                <a:gridCol w="1153213"/>
                <a:gridCol w="1153213"/>
                <a:gridCol w="1153213"/>
                <a:gridCol w="1153213"/>
              </a:tblGrid>
              <a:tr h="325440">
                <a:tc>
                  <a:txBody>
                    <a:bodyPr/>
                    <a:lstStyle/>
                    <a:p>
                      <a:pPr algn="ctr" fontAlgn="b"/>
                      <a:endParaRPr lang="fr-FR" sz="1600" b="1" i="0" u="none" strike="noStrike" dirty="0"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>
                          <a:latin typeface="Calibri"/>
                        </a:rPr>
                        <a:t>ST MAGNE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>
                          <a:latin typeface="Calibri"/>
                        </a:rPr>
                        <a:t>PINEUILH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>
                          <a:latin typeface="Calibri"/>
                        </a:rPr>
                        <a:t>GENSAC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25440">
                <a:tc>
                  <a:txBody>
                    <a:bodyPr/>
                    <a:lstStyle/>
                    <a:p>
                      <a:pPr algn="ctr" fontAlgn="b"/>
                      <a:endParaRPr lang="fr-FR" sz="1600" b="1" i="0" u="none" strike="noStrike"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>
                          <a:latin typeface="Calibri"/>
                        </a:rPr>
                        <a:t>2009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>
                          <a:latin typeface="Calibri"/>
                        </a:rPr>
                        <a:t>2010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>
                          <a:latin typeface="Calibri"/>
                        </a:rPr>
                        <a:t>2009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>
                          <a:latin typeface="Calibri"/>
                        </a:rPr>
                        <a:t>2010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>
                          <a:latin typeface="Calibri"/>
                        </a:rPr>
                        <a:t>2009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>
                          <a:latin typeface="Calibri"/>
                        </a:rPr>
                        <a:t>2010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325440"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1" i="0" u="none" strike="noStrike">
                          <a:latin typeface="Calibri"/>
                        </a:rPr>
                        <a:t>Janvier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15.34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 smtClean="0">
                          <a:latin typeface="Calibri"/>
                        </a:rPr>
                        <a:t>19.36</a:t>
                      </a:r>
                      <a:endParaRPr lang="fr-FR" sz="1600" b="0" i="0" u="none" strike="noStrike" dirty="0"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14.66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21.28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5440"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1" i="0" u="none" strike="noStrike">
                          <a:latin typeface="Calibri"/>
                        </a:rPr>
                        <a:t>Février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32.80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17.32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19.76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19.18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6.38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5440"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1" i="0" u="none" strike="noStrike">
                          <a:latin typeface="Calibri"/>
                        </a:rPr>
                        <a:t>Mars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32.26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22.52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19.68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29.22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5.58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5440"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1" i="0" u="none" strike="noStrike">
                          <a:latin typeface="Calibri"/>
                        </a:rPr>
                        <a:t>Avril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21.04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31.54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24.70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29.18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4.34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5440"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1" i="0" u="none" strike="noStrike">
                          <a:latin typeface="Calibri"/>
                        </a:rPr>
                        <a:t>Mai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35.24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21.16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24.52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26.16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7.40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544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>
                          <a:latin typeface="Calibri"/>
                        </a:rPr>
                        <a:t>TOTAL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>
                          <a:latin typeface="Calibri"/>
                        </a:rPr>
                        <a:t>136.68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 dirty="0" smtClean="0">
                          <a:latin typeface="Calibri"/>
                        </a:rPr>
                        <a:t>111.90</a:t>
                      </a:r>
                      <a:endParaRPr lang="fr-FR" sz="1600" b="1" i="0" u="none" strike="noStrike" dirty="0"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 dirty="0">
                          <a:latin typeface="Calibri"/>
                        </a:rPr>
                        <a:t>103.32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>
                          <a:latin typeface="Calibri"/>
                        </a:rPr>
                        <a:t>125.02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>
                          <a:latin typeface="Calibri"/>
                        </a:rPr>
                        <a:t>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>
                          <a:latin typeface="Calibri"/>
                        </a:rPr>
                        <a:t>23.70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</a:tr>
              <a:tr h="325440"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1" i="0" u="none" strike="noStrike">
                          <a:latin typeface="Calibri"/>
                        </a:rPr>
                        <a:t>Evolution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 dirty="0" smtClean="0">
                          <a:latin typeface="Calibri"/>
                        </a:rPr>
                        <a:t>-22.14 %</a:t>
                      </a:r>
                      <a:endParaRPr lang="fr-FR" sz="1600" b="1" i="0" u="none" strike="noStrike" dirty="0"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>
                          <a:latin typeface="Calibri"/>
                        </a:rPr>
                        <a:t>17.36%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 dirty="0">
                          <a:latin typeface="Calibri"/>
                        </a:rPr>
                        <a:t>100.00%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Graphique 8"/>
          <p:cNvGraphicFramePr>
            <a:graphicFrameLocks/>
          </p:cNvGraphicFramePr>
          <p:nvPr/>
        </p:nvGraphicFramePr>
        <p:xfrm>
          <a:off x="357158" y="4071942"/>
          <a:ext cx="4214842" cy="23526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85720" y="0"/>
            <a:ext cx="8572560" cy="642918"/>
          </a:xfrm>
        </p:spPr>
        <p:txBody>
          <a:bodyPr>
            <a:normAutofit fontScale="90000"/>
          </a:bodyPr>
          <a:lstStyle/>
          <a:p>
            <a:r>
              <a:rPr lang="fr-FR" sz="2800" b="1" dirty="0" smtClean="0"/>
              <a:t>TONNAGES BOIS DÉCHÈTERIES DE L’USERCTOM 2009/2010</a:t>
            </a:r>
            <a:r>
              <a:rPr lang="fr-FR" sz="2800" dirty="0" smtClean="0"/>
              <a:t> </a:t>
            </a:r>
            <a:endParaRPr lang="fr-FR" sz="2800" dirty="0"/>
          </a:p>
        </p:txBody>
      </p:sp>
      <p:graphicFrame>
        <p:nvGraphicFramePr>
          <p:cNvPr id="3" name="Tableau 2"/>
          <p:cNvGraphicFramePr>
            <a:graphicFrameLocks noGrp="1"/>
          </p:cNvGraphicFramePr>
          <p:nvPr/>
        </p:nvGraphicFramePr>
        <p:xfrm>
          <a:off x="571472" y="642917"/>
          <a:ext cx="8358245" cy="2928960"/>
        </p:xfrm>
        <a:graphic>
          <a:graphicData uri="http://schemas.openxmlformats.org/drawingml/2006/table">
            <a:tbl>
              <a:tblPr/>
              <a:tblGrid>
                <a:gridCol w="1194035"/>
                <a:gridCol w="1194035"/>
                <a:gridCol w="1194035"/>
                <a:gridCol w="1194035"/>
                <a:gridCol w="1194035"/>
                <a:gridCol w="1194035"/>
                <a:gridCol w="1194035"/>
              </a:tblGrid>
              <a:tr h="359381">
                <a:tc>
                  <a:txBody>
                    <a:bodyPr/>
                    <a:lstStyle/>
                    <a:p>
                      <a:pPr algn="ctr" fontAlgn="b"/>
                      <a:endParaRPr lang="fr-FR" sz="1600" b="1" i="0" u="none" strike="noStrike" dirty="0"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>
                          <a:latin typeface="Calibri"/>
                        </a:rPr>
                        <a:t>RIMONS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>
                          <a:latin typeface="Calibri"/>
                        </a:rPr>
                        <a:t>SAUVETERRE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 dirty="0">
                          <a:latin typeface="Calibri"/>
                        </a:rPr>
                        <a:t>LA RÉOLE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77350">
                <a:tc>
                  <a:txBody>
                    <a:bodyPr/>
                    <a:lstStyle/>
                    <a:p>
                      <a:pPr algn="ctr" fontAlgn="b"/>
                      <a:endParaRPr lang="fr-FR" sz="1600" b="1" i="0" u="none" strike="noStrike"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>
                          <a:latin typeface="Calibri"/>
                        </a:rPr>
                        <a:t>2009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>
                          <a:latin typeface="Calibri"/>
                        </a:rPr>
                        <a:t>2010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>
                          <a:latin typeface="Calibri"/>
                        </a:rPr>
                        <a:t>2009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>
                          <a:latin typeface="Calibri"/>
                        </a:rPr>
                        <a:t>2010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>
                          <a:latin typeface="Calibri"/>
                        </a:rPr>
                        <a:t>2009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 dirty="0">
                          <a:latin typeface="Calibri"/>
                        </a:rPr>
                        <a:t>2010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305475"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1" i="0" u="none" strike="noStrike">
                          <a:latin typeface="Calibri"/>
                        </a:rPr>
                        <a:t>Janvier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4.86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3.46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6.16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7.16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17.20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>
                          <a:latin typeface="Calibri"/>
                        </a:rPr>
                        <a:t>16.00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5475"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1" i="0" u="none" strike="noStrike">
                          <a:latin typeface="Calibri"/>
                        </a:rPr>
                        <a:t>Février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4.26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4.38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10.66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6.90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20.78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>
                          <a:latin typeface="Calibri"/>
                        </a:rPr>
                        <a:t>19.48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5475"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1" i="0" u="none" strike="noStrike">
                          <a:latin typeface="Calibri"/>
                        </a:rPr>
                        <a:t>Mars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8.82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4.04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8.08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12.02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24.34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>
                          <a:latin typeface="Calibri"/>
                        </a:rPr>
                        <a:t>24.88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5475"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1" i="0" u="none" strike="noStrike">
                          <a:latin typeface="Calibri"/>
                        </a:rPr>
                        <a:t>Avril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6.42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15.56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6.16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5.42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31.10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>
                          <a:latin typeface="Calibri"/>
                        </a:rPr>
                        <a:t>29.88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443"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1" i="0" u="none" strike="noStrike">
                          <a:latin typeface="Calibri"/>
                        </a:rPr>
                        <a:t>Mai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5.90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3.54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6.62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8.92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20.78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>
                          <a:latin typeface="Calibri"/>
                        </a:rPr>
                        <a:t>18.50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443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>
                          <a:latin typeface="Calibri"/>
                        </a:rPr>
                        <a:t>TOTAL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>
                          <a:latin typeface="Calibri"/>
                        </a:rPr>
                        <a:t>30.26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>
                          <a:latin typeface="Calibri"/>
                        </a:rPr>
                        <a:t>30.98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>
                          <a:latin typeface="Calibri"/>
                        </a:rPr>
                        <a:t>37.68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>
                          <a:latin typeface="Calibri"/>
                        </a:rPr>
                        <a:t>40.42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>
                          <a:latin typeface="Calibri"/>
                        </a:rPr>
                        <a:t>114.20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 dirty="0">
                          <a:latin typeface="Calibri"/>
                        </a:rPr>
                        <a:t>108.74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</a:tr>
              <a:tr h="323443"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1" i="0" u="none" strike="noStrike">
                          <a:latin typeface="Calibri"/>
                        </a:rPr>
                        <a:t>Evolution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>
                          <a:latin typeface="Calibri"/>
                        </a:rPr>
                        <a:t>2.32%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 dirty="0">
                          <a:latin typeface="Calibri"/>
                        </a:rPr>
                        <a:t>6.78%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 dirty="0">
                          <a:latin typeface="Calibri"/>
                        </a:rPr>
                        <a:t>-5.02%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" name="Graphique 3"/>
          <p:cNvGraphicFramePr>
            <a:graphicFrameLocks/>
          </p:cNvGraphicFramePr>
          <p:nvPr/>
        </p:nvGraphicFramePr>
        <p:xfrm>
          <a:off x="0" y="3857628"/>
          <a:ext cx="3071802" cy="27860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Graphique 4"/>
          <p:cNvGraphicFramePr>
            <a:graphicFrameLocks/>
          </p:cNvGraphicFramePr>
          <p:nvPr/>
        </p:nvGraphicFramePr>
        <p:xfrm>
          <a:off x="3071803" y="3929066"/>
          <a:ext cx="2928957" cy="26432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Graphique 5"/>
          <p:cNvGraphicFramePr>
            <a:graphicFrameLocks/>
          </p:cNvGraphicFramePr>
          <p:nvPr/>
        </p:nvGraphicFramePr>
        <p:xfrm>
          <a:off x="6072198" y="4071942"/>
          <a:ext cx="3071802" cy="24098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0" y="2143116"/>
            <a:ext cx="9144000" cy="2123658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softEdge rad="1270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6600" b="1" i="1" dirty="0" smtClean="0">
                <a:latin typeface="Baskerville Old Face" pitchFamily="18" charset="0"/>
              </a:rPr>
              <a:t>LES ORDURES MÉNAGÈRES</a:t>
            </a:r>
            <a:endParaRPr lang="fr-FR" sz="6600" b="1" i="1" dirty="0">
              <a:latin typeface="Baskerville Old Face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/>
          </a:bodyPr>
          <a:lstStyle/>
          <a:p>
            <a:r>
              <a:rPr lang="fr-FR" sz="2400" b="1" dirty="0" smtClean="0"/>
              <a:t>TONNAGES ENCOMBRANT DÉCHÈTERIES SMICTOM 2009/2010</a:t>
            </a:r>
            <a:r>
              <a:rPr lang="fr-FR" sz="2400" dirty="0" smtClean="0"/>
              <a:t> </a:t>
            </a:r>
            <a:endParaRPr lang="fr-FR" sz="2400" dirty="0"/>
          </a:p>
        </p:txBody>
      </p:sp>
      <p:graphicFrame>
        <p:nvGraphicFramePr>
          <p:cNvPr id="5" name="Graphique 4"/>
          <p:cNvGraphicFramePr>
            <a:graphicFrameLocks/>
          </p:cNvGraphicFramePr>
          <p:nvPr/>
        </p:nvGraphicFramePr>
        <p:xfrm>
          <a:off x="0" y="3857628"/>
          <a:ext cx="4286248" cy="30003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Graphique 5"/>
          <p:cNvGraphicFramePr>
            <a:graphicFrameLocks/>
          </p:cNvGraphicFramePr>
          <p:nvPr/>
        </p:nvGraphicFramePr>
        <p:xfrm>
          <a:off x="4643438" y="3857628"/>
          <a:ext cx="4286280" cy="30003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Tableau 7"/>
          <p:cNvGraphicFramePr>
            <a:graphicFrameLocks noGrp="1"/>
          </p:cNvGraphicFramePr>
          <p:nvPr/>
        </p:nvGraphicFramePr>
        <p:xfrm>
          <a:off x="428598" y="928669"/>
          <a:ext cx="8286807" cy="2857518"/>
        </p:xfrm>
        <a:graphic>
          <a:graphicData uri="http://schemas.openxmlformats.org/drawingml/2006/table">
            <a:tbl>
              <a:tblPr/>
              <a:tblGrid>
                <a:gridCol w="1113871"/>
                <a:gridCol w="1152279"/>
                <a:gridCol w="1152279"/>
                <a:gridCol w="1296315"/>
                <a:gridCol w="1152279"/>
                <a:gridCol w="1209892"/>
                <a:gridCol w="1209892"/>
              </a:tblGrid>
              <a:tr h="317502">
                <a:tc>
                  <a:txBody>
                    <a:bodyPr/>
                    <a:lstStyle/>
                    <a:p>
                      <a:pPr algn="ctr" fontAlgn="b"/>
                      <a:endParaRPr lang="fr-FR" sz="1600" b="1" i="0" u="none" strike="noStrike" dirty="0"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>
                          <a:latin typeface="Calibri"/>
                        </a:rPr>
                        <a:t>ST MAGNE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>
                          <a:latin typeface="Calibri"/>
                        </a:rPr>
                        <a:t>PINEUILH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 dirty="0">
                          <a:latin typeface="Calibri"/>
                        </a:rPr>
                        <a:t>GENSAC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17502">
                <a:tc>
                  <a:txBody>
                    <a:bodyPr/>
                    <a:lstStyle/>
                    <a:p>
                      <a:pPr algn="ctr" fontAlgn="b"/>
                      <a:endParaRPr lang="fr-FR" sz="1600" b="1" i="0" u="none" strike="noStrike" dirty="0"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>
                          <a:latin typeface="Calibri"/>
                        </a:rPr>
                        <a:t>2009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>
                          <a:latin typeface="Calibri"/>
                        </a:rPr>
                        <a:t>2010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>
                          <a:latin typeface="Calibri"/>
                        </a:rPr>
                        <a:t>2009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>
                          <a:latin typeface="Calibri"/>
                        </a:rPr>
                        <a:t>2010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>
                          <a:latin typeface="Calibri"/>
                        </a:rPr>
                        <a:t>2009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>
                          <a:latin typeface="Calibri"/>
                        </a:rPr>
                        <a:t>2010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317502"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1" i="0" u="none" strike="noStrike">
                          <a:latin typeface="Calibri"/>
                        </a:rPr>
                        <a:t>Janvier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>
                          <a:latin typeface="Calibri"/>
                        </a:rPr>
                        <a:t>28.62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43.58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41.52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35.96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7.22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502"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1" i="0" u="none" strike="noStrike">
                          <a:latin typeface="Calibri"/>
                        </a:rPr>
                        <a:t>Février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36.10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31.54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54.78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34.66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4.76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502"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1" i="0" u="none" strike="noStrike">
                          <a:latin typeface="Calibri"/>
                        </a:rPr>
                        <a:t>Mars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46.68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42.85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61.62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 smtClean="0">
                          <a:latin typeface="Calibri"/>
                        </a:rPr>
                        <a:t>39.07</a:t>
                      </a:r>
                      <a:endParaRPr lang="fr-FR" sz="1600" b="0" i="0" u="none" strike="noStrike" dirty="0"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11.36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502"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1" i="0" u="none" strike="noStrike">
                          <a:latin typeface="Calibri"/>
                        </a:rPr>
                        <a:t>Avril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38.38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50.82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50.20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48.86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12.56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502"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1" i="0" u="none" strike="noStrike">
                          <a:latin typeface="Calibri"/>
                        </a:rPr>
                        <a:t>Mai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52.78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35.84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41.78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40.28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11.28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502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>
                          <a:latin typeface="Calibri"/>
                        </a:rPr>
                        <a:t>TOTAL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>
                          <a:latin typeface="Calibri"/>
                        </a:rPr>
                        <a:t>202.56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>
                          <a:latin typeface="Calibri"/>
                        </a:rPr>
                        <a:t>204.63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>
                          <a:latin typeface="Calibri"/>
                        </a:rPr>
                        <a:t>249.90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>
                          <a:latin typeface="Calibri"/>
                        </a:rPr>
                        <a:t>195.89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>
                          <a:latin typeface="Calibri"/>
                        </a:rPr>
                        <a:t>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>
                          <a:latin typeface="Calibri"/>
                        </a:rPr>
                        <a:t>47.18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</a:tr>
              <a:tr h="317502"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1" i="0" u="none" strike="noStrike" dirty="0">
                          <a:latin typeface="Calibri"/>
                        </a:rPr>
                        <a:t>Evolution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>
                          <a:latin typeface="Calibri"/>
                        </a:rPr>
                        <a:t>1.01%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>
                          <a:latin typeface="Calibri"/>
                        </a:rPr>
                        <a:t>-</a:t>
                      </a:r>
                      <a:r>
                        <a:rPr lang="fr-FR" sz="1600" b="1" i="0" u="none" strike="noStrike" smtClean="0">
                          <a:latin typeface="Calibri"/>
                        </a:rPr>
                        <a:t>25.69%</a:t>
                      </a:r>
                      <a:endParaRPr lang="fr-FR" sz="1600" b="1" i="0" u="none" strike="noStrike" dirty="0"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 dirty="0">
                          <a:latin typeface="Calibri"/>
                        </a:rPr>
                        <a:t>100.00%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8929718" cy="582594"/>
          </a:xfrm>
        </p:spPr>
        <p:txBody>
          <a:bodyPr>
            <a:normAutofit/>
          </a:bodyPr>
          <a:lstStyle/>
          <a:p>
            <a:r>
              <a:rPr lang="fr-FR" sz="2400" b="1" dirty="0" smtClean="0"/>
              <a:t>TONNAGES ENCOMBRANT DÉCHÈTERIES DE L’USERCTOM 2009/2010</a:t>
            </a:r>
            <a:r>
              <a:rPr lang="fr-FR" sz="2400" dirty="0" smtClean="0"/>
              <a:t> </a:t>
            </a:r>
            <a:endParaRPr lang="fr-FR" sz="2400" dirty="0"/>
          </a:p>
        </p:txBody>
      </p:sp>
      <p:graphicFrame>
        <p:nvGraphicFramePr>
          <p:cNvPr id="4" name="Tableau 3"/>
          <p:cNvGraphicFramePr>
            <a:graphicFrameLocks noGrp="1"/>
          </p:cNvGraphicFramePr>
          <p:nvPr/>
        </p:nvGraphicFramePr>
        <p:xfrm>
          <a:off x="500032" y="1071546"/>
          <a:ext cx="8072495" cy="2286015"/>
        </p:xfrm>
        <a:graphic>
          <a:graphicData uri="http://schemas.openxmlformats.org/drawingml/2006/table">
            <a:tbl>
              <a:tblPr/>
              <a:tblGrid>
                <a:gridCol w="1130998"/>
                <a:gridCol w="1088584"/>
                <a:gridCol w="1130998"/>
                <a:gridCol w="1130998"/>
                <a:gridCol w="1272372"/>
                <a:gridCol w="1130998"/>
                <a:gridCol w="1187547"/>
              </a:tblGrid>
              <a:tr h="280493">
                <a:tc>
                  <a:txBody>
                    <a:bodyPr/>
                    <a:lstStyle/>
                    <a:p>
                      <a:pPr algn="ctr" fontAlgn="b"/>
                      <a:endParaRPr lang="fr-FR" sz="1400" b="1" i="0" u="none" strike="noStrike" dirty="0"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 dirty="0">
                          <a:latin typeface="Calibri"/>
                        </a:rPr>
                        <a:t>RIMONS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 dirty="0">
                          <a:latin typeface="Calibri"/>
                        </a:rPr>
                        <a:t>SAUVETERRE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 dirty="0">
                          <a:latin typeface="Calibri"/>
                        </a:rPr>
                        <a:t>LA RÉOLE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94517">
                <a:tc>
                  <a:txBody>
                    <a:bodyPr/>
                    <a:lstStyle/>
                    <a:p>
                      <a:pPr algn="ctr" fontAlgn="b"/>
                      <a:endParaRPr lang="fr-FR" sz="1400" b="1" i="0" u="none" strike="noStrike"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2009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2010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2009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2010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2009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 dirty="0">
                          <a:latin typeface="Calibri"/>
                        </a:rPr>
                        <a:t>2010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238419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>
                          <a:latin typeface="Calibri"/>
                        </a:rPr>
                        <a:t>Janvier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11.32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9.64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7.54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17.18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50.68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latin typeface="Calibri"/>
                        </a:rPr>
                        <a:t>36.48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419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>
                          <a:latin typeface="Calibri"/>
                        </a:rPr>
                        <a:t>Février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16.40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9.74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10.38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12.14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49.18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latin typeface="Calibri"/>
                        </a:rPr>
                        <a:t>40.14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419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>
                          <a:latin typeface="Calibri"/>
                        </a:rPr>
                        <a:t>Mars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15.98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13.22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11.22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19.48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54.22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latin typeface="Calibri"/>
                        </a:rPr>
                        <a:t>43.08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419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>
                          <a:latin typeface="Calibri"/>
                        </a:rPr>
                        <a:t>Avril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15.48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17.54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8.16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22.65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60.22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latin typeface="Calibri"/>
                        </a:rPr>
                        <a:t>56.47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443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>
                          <a:latin typeface="Calibri"/>
                        </a:rPr>
                        <a:t>Mai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18.70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10.78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19.16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14.73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44.72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latin typeface="Calibri"/>
                        </a:rPr>
                        <a:t>40.59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443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TOTAL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77.88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60.92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56.46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86.18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259.02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 dirty="0">
                          <a:latin typeface="Calibri"/>
                        </a:rPr>
                        <a:t>216.76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</a:tr>
              <a:tr h="252443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 dirty="0">
                          <a:latin typeface="Calibri"/>
                        </a:rPr>
                        <a:t>Evolution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-27.84%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34.49%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 dirty="0">
                          <a:latin typeface="Calibri"/>
                        </a:rPr>
                        <a:t>-19.50%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Graphique 4"/>
          <p:cNvGraphicFramePr>
            <a:graphicFrameLocks/>
          </p:cNvGraphicFramePr>
          <p:nvPr/>
        </p:nvGraphicFramePr>
        <p:xfrm>
          <a:off x="0" y="4071942"/>
          <a:ext cx="3000364" cy="24288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Graphique 5"/>
          <p:cNvGraphicFramePr>
            <a:graphicFrameLocks/>
          </p:cNvGraphicFramePr>
          <p:nvPr/>
        </p:nvGraphicFramePr>
        <p:xfrm>
          <a:off x="3071802" y="4000504"/>
          <a:ext cx="3000396" cy="24288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Graphique 6"/>
          <p:cNvGraphicFramePr>
            <a:graphicFrameLocks/>
          </p:cNvGraphicFramePr>
          <p:nvPr/>
        </p:nvGraphicFramePr>
        <p:xfrm>
          <a:off x="6215074" y="4071942"/>
          <a:ext cx="2786082" cy="25003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/>
          <p:cNvSpPr txBox="1"/>
          <p:nvPr/>
        </p:nvSpPr>
        <p:spPr>
          <a:xfrm>
            <a:off x="285720" y="117693"/>
            <a:ext cx="8429684" cy="6032421"/>
          </a:xfrm>
          <a:prstGeom prst="rect">
            <a:avLst/>
          </a:prstGeom>
          <a:gradFill flip="none" rotWithShape="1">
            <a:gsLst>
              <a:gs pos="0">
                <a:srgbClr val="CCFFCC">
                  <a:shade val="30000"/>
                  <a:satMod val="115000"/>
                </a:srgbClr>
              </a:gs>
              <a:gs pos="50000">
                <a:srgbClr val="CCFFCC">
                  <a:shade val="67500"/>
                  <a:satMod val="115000"/>
                </a:srgbClr>
              </a:gs>
              <a:gs pos="100000">
                <a:srgbClr val="CCFFCC">
                  <a:shade val="100000"/>
                  <a:satMod val="115000"/>
                </a:srgbClr>
              </a:gs>
            </a:gsLst>
            <a:lin ang="0" scaled="1"/>
            <a:tileRect/>
          </a:gradFill>
          <a:effectLst>
            <a:softEdge rad="635000"/>
          </a:effectLst>
        </p:spPr>
        <p:txBody>
          <a:bodyPr wrap="square" rtlCol="0">
            <a:spAutoFit/>
          </a:bodyPr>
          <a:lstStyle/>
          <a:p>
            <a:pPr algn="ctr"/>
            <a:endParaRPr lang="fr-FR" b="1" dirty="0" smtClean="0"/>
          </a:p>
          <a:p>
            <a:pPr algn="ctr"/>
            <a:endParaRPr lang="fr-FR" b="1" dirty="0" smtClean="0"/>
          </a:p>
          <a:p>
            <a:pPr algn="ctr"/>
            <a:endParaRPr lang="fr-FR" b="1" dirty="0" smtClean="0"/>
          </a:p>
          <a:p>
            <a:pPr algn="ctr"/>
            <a:endParaRPr lang="fr-FR" b="1" dirty="0" smtClean="0"/>
          </a:p>
          <a:p>
            <a:pPr algn="ctr"/>
            <a:endParaRPr lang="fr-FR" b="1" dirty="0" smtClean="0"/>
          </a:p>
          <a:p>
            <a:pPr algn="ctr"/>
            <a:endParaRPr lang="fr-FR" b="1" dirty="0" smtClean="0"/>
          </a:p>
          <a:p>
            <a:pPr lvl="3"/>
            <a:endParaRPr lang="fr-FR" sz="3200" b="1" dirty="0" smtClean="0">
              <a:latin typeface="Baskerville Old Face" pitchFamily="18" charset="0"/>
            </a:endParaRPr>
          </a:p>
          <a:p>
            <a:pPr lvl="3"/>
            <a:endParaRPr lang="fr-FR" sz="3200" b="1" dirty="0" smtClean="0">
              <a:latin typeface="Baskerville Old Face" pitchFamily="18" charset="0"/>
            </a:endParaRPr>
          </a:p>
          <a:p>
            <a:pPr lvl="3">
              <a:buBlip>
                <a:blip r:embed="rId2"/>
              </a:buBlip>
            </a:pPr>
            <a:r>
              <a:rPr lang="fr-FR" sz="4000" b="1" i="1" dirty="0" smtClean="0">
                <a:latin typeface="Baskerville Old Face" pitchFamily="18" charset="0"/>
              </a:rPr>
              <a:t>Tonnages du Déchet  Vert</a:t>
            </a:r>
          </a:p>
          <a:p>
            <a:pPr>
              <a:buFont typeface="Wingdings" pitchFamily="2" charset="2"/>
              <a:buChar char="v"/>
            </a:pPr>
            <a:endParaRPr lang="fr-FR" sz="2400" b="1" dirty="0" smtClean="0">
              <a:latin typeface="Baskerville Old Face" pitchFamily="18" charset="0"/>
            </a:endParaRPr>
          </a:p>
          <a:p>
            <a:pPr>
              <a:buFont typeface="Wingdings" pitchFamily="2" charset="2"/>
              <a:buChar char="v"/>
            </a:pPr>
            <a:endParaRPr lang="fr-FR" sz="2400" b="1" dirty="0" smtClean="0">
              <a:latin typeface="Baskerville Old Face" pitchFamily="18" charset="0"/>
            </a:endParaRPr>
          </a:p>
          <a:p>
            <a:pPr algn="ctr"/>
            <a:endParaRPr lang="fr-FR" b="1" dirty="0" smtClean="0"/>
          </a:p>
          <a:p>
            <a:pPr algn="ctr">
              <a:buFont typeface="Wingdings" pitchFamily="2" charset="2"/>
              <a:buChar char="v"/>
            </a:pPr>
            <a:endParaRPr lang="fr-FR" b="1" dirty="0" smtClean="0"/>
          </a:p>
          <a:p>
            <a:pPr algn="ctr"/>
            <a:endParaRPr lang="fr-FR" b="1" dirty="0" smtClean="0"/>
          </a:p>
          <a:p>
            <a:pPr algn="ctr"/>
            <a:endParaRPr lang="fr-FR" b="1" dirty="0" smtClean="0"/>
          </a:p>
          <a:p>
            <a:pPr algn="ctr"/>
            <a:endParaRPr lang="fr-FR" b="1" dirty="0" smtClean="0"/>
          </a:p>
          <a:p>
            <a:pPr algn="ctr"/>
            <a:endParaRPr lang="fr-FR" b="1" dirty="0" smtClean="0"/>
          </a:p>
          <a:p>
            <a:pPr algn="ctr"/>
            <a:endParaRPr lang="fr-FR" b="1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/>
        </p:nvGraphicFramePr>
        <p:xfrm>
          <a:off x="357158" y="1857366"/>
          <a:ext cx="3500462" cy="3357585"/>
        </p:xfrm>
        <a:graphic>
          <a:graphicData uri="http://schemas.openxmlformats.org/drawingml/2006/table">
            <a:tbl>
              <a:tblPr/>
              <a:tblGrid>
                <a:gridCol w="1133954"/>
                <a:gridCol w="1183254"/>
                <a:gridCol w="1183254"/>
              </a:tblGrid>
              <a:tr h="273105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 dirty="0">
                          <a:latin typeface="Calibri"/>
                        </a:rPr>
                        <a:t>APPORTS DV A L'USTOM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89170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 dirty="0">
                          <a:latin typeface="Calibri"/>
                        </a:rPr>
                        <a:t> COMMUNES-ARTISANTS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73105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105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MOIS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T. Ustom 09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 dirty="0">
                          <a:latin typeface="Calibri"/>
                        </a:rPr>
                        <a:t>T. </a:t>
                      </a:r>
                      <a:r>
                        <a:rPr lang="fr-FR" sz="1400" b="1" i="0" u="none" strike="noStrike" dirty="0" err="1">
                          <a:latin typeface="Calibri"/>
                        </a:rPr>
                        <a:t>Ustom</a:t>
                      </a:r>
                      <a:r>
                        <a:rPr lang="fr-FR" sz="1400" b="1" i="0" u="none" strike="noStrike" dirty="0">
                          <a:latin typeface="Calibri"/>
                        </a:rPr>
                        <a:t> 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C99"/>
                    </a:solidFill>
                  </a:tcPr>
                </a:tc>
              </a:tr>
              <a:tr h="28917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 dirty="0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105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>
                          <a:latin typeface="Calibri"/>
                        </a:rPr>
                        <a:t>Janvier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55.72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latin typeface="Calibri"/>
                        </a:rPr>
                        <a:t>56.88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105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>
                          <a:latin typeface="Calibri"/>
                        </a:rPr>
                        <a:t>Février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68.04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latin typeface="Calibri"/>
                        </a:rPr>
                        <a:t>63.75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105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>
                          <a:latin typeface="Calibri"/>
                        </a:rPr>
                        <a:t>Mars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101.91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latin typeface="Calibri"/>
                        </a:rPr>
                        <a:t>82.79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105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>
                          <a:latin typeface="Calibri"/>
                        </a:rPr>
                        <a:t>Avril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79.56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latin typeface="Calibri"/>
                        </a:rPr>
                        <a:t>83.99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170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>
                          <a:latin typeface="Calibri"/>
                        </a:rPr>
                        <a:t>Mai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94.01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latin typeface="Calibri"/>
                        </a:rPr>
                        <a:t>81.42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17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TOTAL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399.24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 dirty="0">
                          <a:latin typeface="Calibri"/>
                        </a:rPr>
                        <a:t>368.83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</a:tr>
              <a:tr h="289170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>
                          <a:latin typeface="Calibri"/>
                        </a:rPr>
                        <a:t>Évolution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 dirty="0">
                          <a:latin typeface="Calibri"/>
                        </a:rPr>
                        <a:t>-8.24%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Graphique 4"/>
          <p:cNvGraphicFramePr>
            <a:graphicFrameLocks/>
          </p:cNvGraphicFramePr>
          <p:nvPr/>
        </p:nvGraphicFramePr>
        <p:xfrm>
          <a:off x="3929058" y="2071678"/>
          <a:ext cx="5000660" cy="32147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ZoneTexte 8"/>
          <p:cNvSpPr txBox="1"/>
          <p:nvPr/>
        </p:nvSpPr>
        <p:spPr>
          <a:xfrm>
            <a:off x="4357686" y="2071678"/>
            <a:ext cx="4000528" cy="338554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ctr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600" b="1" dirty="0">
                <a:latin typeface="+mj-lt"/>
              </a:rPr>
              <a:t>APPORT DU DÉCHET VERT DIRECT A L'USTOM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/>
        </p:nvGraphicFramePr>
        <p:xfrm>
          <a:off x="357156" y="0"/>
          <a:ext cx="8429685" cy="3389620"/>
        </p:xfrm>
        <a:graphic>
          <a:graphicData uri="http://schemas.openxmlformats.org/drawingml/2006/table">
            <a:tbl>
              <a:tblPr/>
              <a:tblGrid>
                <a:gridCol w="1214297"/>
                <a:gridCol w="1267093"/>
                <a:gridCol w="1267093"/>
                <a:gridCol w="1319888"/>
                <a:gridCol w="1319888"/>
                <a:gridCol w="1020713"/>
                <a:gridCol w="1020713"/>
              </a:tblGrid>
              <a:tr h="367393">
                <a:tc gridSpan="7">
                  <a:txBody>
                    <a:bodyPr/>
                    <a:lstStyle/>
                    <a:p>
                      <a:pPr algn="ctr" fontAlgn="b"/>
                      <a:r>
                        <a:rPr lang="fr-FR" sz="1800" b="1" i="0" u="none" strike="noStrike" dirty="0">
                          <a:latin typeface="Calibri"/>
                        </a:rPr>
                        <a:t>TONNAGES DÉCHETS VERTS </a:t>
                      </a:r>
                      <a:r>
                        <a:rPr lang="fr-FR" sz="1800" b="1" i="0" u="none" strike="noStrike" dirty="0" smtClean="0">
                          <a:latin typeface="Calibri"/>
                        </a:rPr>
                        <a:t>- SMICTOM</a:t>
                      </a:r>
                      <a:endParaRPr lang="fr-FR" sz="1800" b="1" i="0" u="none" strike="noStrike" dirty="0"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75525"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414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>
                          <a:latin typeface="Calibri"/>
                        </a:rPr>
                        <a:t>ST MAGNE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>
                          <a:latin typeface="Calibri"/>
                        </a:rPr>
                        <a:t>PINEUILH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 dirty="0">
                          <a:latin typeface="Calibri"/>
                        </a:rPr>
                        <a:t>GENSAC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14908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2009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2010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2009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2010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2009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 dirty="0">
                          <a:latin typeface="Calibri"/>
                        </a:rPr>
                        <a:t>2010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</a:tr>
              <a:tr h="297414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>
                          <a:latin typeface="Calibri"/>
                        </a:rPr>
                        <a:t>Janvier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82.04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57.74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80.92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64.08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latin typeface="Calibri"/>
                        </a:rPr>
                        <a:t>0.00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414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>
                          <a:latin typeface="Calibri"/>
                        </a:rPr>
                        <a:t>Février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119.50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75.50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128.74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63.94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latin typeface="Calibri"/>
                        </a:rPr>
                        <a:t>10.98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414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>
                          <a:latin typeface="Calibri"/>
                        </a:rPr>
                        <a:t>Mars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113.84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90.84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118.02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100.12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latin typeface="Calibri"/>
                        </a:rPr>
                        <a:t>21.24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414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>
                          <a:latin typeface="Calibri"/>
                        </a:rPr>
                        <a:t>Avril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94.10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124.00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137.72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122.24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latin typeface="Calibri"/>
                        </a:rPr>
                        <a:t>26.98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4908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>
                          <a:latin typeface="Calibri"/>
                        </a:rPr>
                        <a:t>Mai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122.72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85.50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168.48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145.20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latin typeface="Calibri"/>
                        </a:rPr>
                        <a:t>11.90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4908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TOTAL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532.20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433.58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633.88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495.58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0.00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 dirty="0">
                          <a:latin typeface="Calibri"/>
                        </a:rPr>
                        <a:t>71.10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314908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>
                          <a:latin typeface="Calibri"/>
                        </a:rPr>
                        <a:t>Évolution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-22.75%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-27.91%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 dirty="0">
                          <a:latin typeface="Calibri"/>
                        </a:rPr>
                        <a:t>100.00%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Graphique 4"/>
          <p:cNvGraphicFramePr>
            <a:graphicFrameLocks/>
          </p:cNvGraphicFramePr>
          <p:nvPr/>
        </p:nvGraphicFramePr>
        <p:xfrm>
          <a:off x="0" y="3857628"/>
          <a:ext cx="4286248" cy="27146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Graphique 5"/>
          <p:cNvGraphicFramePr>
            <a:graphicFrameLocks/>
          </p:cNvGraphicFramePr>
          <p:nvPr/>
        </p:nvGraphicFramePr>
        <p:xfrm>
          <a:off x="4429124" y="3857628"/>
          <a:ext cx="4286280" cy="25003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/>
        </p:nvGraphicFramePr>
        <p:xfrm>
          <a:off x="428595" y="571475"/>
          <a:ext cx="7858180" cy="2643209"/>
        </p:xfrm>
        <a:graphic>
          <a:graphicData uri="http://schemas.openxmlformats.org/drawingml/2006/table">
            <a:tbl>
              <a:tblPr/>
              <a:tblGrid>
                <a:gridCol w="1136650"/>
                <a:gridCol w="1180366"/>
                <a:gridCol w="1180366"/>
                <a:gridCol w="1229549"/>
                <a:gridCol w="1229549"/>
                <a:gridCol w="950850"/>
                <a:gridCol w="950850"/>
              </a:tblGrid>
              <a:tr h="273113">
                <a:tc>
                  <a:txBody>
                    <a:bodyPr/>
                    <a:lstStyle/>
                    <a:p>
                      <a:pPr algn="l" fontAlgn="b"/>
                      <a:endParaRPr lang="fr-FR" sz="1600" b="0" i="0" u="none" strike="noStrike" dirty="0"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 dirty="0">
                          <a:latin typeface="Calibri"/>
                        </a:rPr>
                        <a:t>TONNAGES DÉCHETS VERTS </a:t>
                      </a:r>
                      <a:r>
                        <a:rPr lang="fr-FR" sz="1600" b="1" i="0" u="none" strike="noStrike" dirty="0" smtClean="0">
                          <a:latin typeface="Calibri"/>
                        </a:rPr>
                        <a:t>- USERCTOM</a:t>
                      </a:r>
                      <a:endParaRPr lang="fr-FR" sz="1600" b="1" i="0" u="none" strike="noStrike" dirty="0"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19330">
                <a:tc>
                  <a:txBody>
                    <a:bodyPr/>
                    <a:lstStyle/>
                    <a:p>
                      <a:pPr algn="ctr" fontAlgn="b"/>
                      <a:endParaRPr lang="fr-FR" sz="1000" b="1" i="0" u="none" strike="noStrike"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974">
                <a:tc>
                  <a:txBody>
                    <a:bodyPr/>
                    <a:lstStyle/>
                    <a:p>
                      <a:pPr algn="ctr" fontAlgn="b"/>
                      <a:endParaRPr lang="fr-FR" sz="1400" b="1" i="0" u="none" strike="noStrike"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RIMONS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SAUVETERRE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 dirty="0">
                          <a:latin typeface="Calibri"/>
                        </a:rPr>
                        <a:t>LA RÉOLE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38974">
                <a:tc>
                  <a:txBody>
                    <a:bodyPr/>
                    <a:lstStyle/>
                    <a:p>
                      <a:pPr algn="ctr" fontAlgn="b"/>
                      <a:endParaRPr lang="fr-FR" sz="1400" b="1" i="0" u="none" strike="noStrike"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2009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2010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2009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2010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2009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 dirty="0">
                          <a:latin typeface="Calibri"/>
                        </a:rPr>
                        <a:t>2010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238974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>
                          <a:latin typeface="Calibri"/>
                        </a:rPr>
                        <a:t>Janvier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11.62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4.68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5.32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6.18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60.22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latin typeface="Calibri"/>
                        </a:rPr>
                        <a:t>36.34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974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>
                          <a:latin typeface="Calibri"/>
                        </a:rPr>
                        <a:t>Février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12.00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7.76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8.68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15.44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91.48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latin typeface="Calibri"/>
                        </a:rPr>
                        <a:t>37.84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974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>
                          <a:latin typeface="Calibri"/>
                        </a:rPr>
                        <a:t>Mars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10.98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12.60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4.48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18.74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95.96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latin typeface="Calibri"/>
                        </a:rPr>
                        <a:t>69.46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974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>
                          <a:latin typeface="Calibri"/>
                        </a:rPr>
                        <a:t>Avril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11.24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25.90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22.40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25.36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86.22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latin typeface="Calibri"/>
                        </a:rPr>
                        <a:t>69.24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974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>
                          <a:latin typeface="Calibri"/>
                        </a:rPr>
                        <a:t>Mai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9.34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8.72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10.30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14.32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110.66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latin typeface="Calibri"/>
                        </a:rPr>
                        <a:t>65.68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974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TOTAL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55.18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59.66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51.18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80.04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444.54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 dirty="0">
                          <a:latin typeface="Calibri"/>
                        </a:rPr>
                        <a:t>278.56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238974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>
                          <a:latin typeface="Calibri"/>
                        </a:rPr>
                        <a:t>Évolution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7.51%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36.06%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 dirty="0">
                          <a:latin typeface="Calibri"/>
                        </a:rPr>
                        <a:t>-59.59%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Graphique 4"/>
          <p:cNvGraphicFramePr>
            <a:graphicFrameLocks/>
          </p:cNvGraphicFramePr>
          <p:nvPr/>
        </p:nvGraphicFramePr>
        <p:xfrm>
          <a:off x="0" y="3786190"/>
          <a:ext cx="3428992" cy="27860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Graphique 5"/>
          <p:cNvGraphicFramePr>
            <a:graphicFrameLocks/>
          </p:cNvGraphicFramePr>
          <p:nvPr/>
        </p:nvGraphicFramePr>
        <p:xfrm>
          <a:off x="3071802" y="3786190"/>
          <a:ext cx="3214710" cy="25717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Graphique 6"/>
          <p:cNvGraphicFramePr>
            <a:graphicFrameLocks/>
          </p:cNvGraphicFramePr>
          <p:nvPr/>
        </p:nvGraphicFramePr>
        <p:xfrm>
          <a:off x="6000761" y="3786190"/>
          <a:ext cx="3143240" cy="25717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/>
          <p:cNvSpPr txBox="1"/>
          <p:nvPr/>
        </p:nvSpPr>
        <p:spPr>
          <a:xfrm>
            <a:off x="571472" y="1"/>
            <a:ext cx="8001056" cy="7232749"/>
          </a:xfrm>
          <a:prstGeom prst="rect">
            <a:avLst/>
          </a:prstGeom>
          <a:solidFill>
            <a:schemeClr val="bg1">
              <a:lumMod val="75000"/>
            </a:schemeClr>
          </a:solidFill>
          <a:effectLst>
            <a:softEdge rad="635000"/>
          </a:effectLst>
        </p:spPr>
        <p:txBody>
          <a:bodyPr wrap="square" rtlCol="0">
            <a:spAutoFit/>
          </a:bodyPr>
          <a:lstStyle/>
          <a:p>
            <a:pPr algn="ctr"/>
            <a:endParaRPr lang="fr-FR" b="1" dirty="0" smtClean="0"/>
          </a:p>
          <a:p>
            <a:pPr algn="ctr"/>
            <a:endParaRPr lang="fr-FR" b="1" dirty="0" smtClean="0"/>
          </a:p>
          <a:p>
            <a:pPr algn="ctr"/>
            <a:endParaRPr lang="fr-FR" b="1" dirty="0" smtClean="0"/>
          </a:p>
          <a:p>
            <a:pPr algn="ctr"/>
            <a:endParaRPr lang="fr-FR" b="1" dirty="0" smtClean="0"/>
          </a:p>
          <a:p>
            <a:pPr algn="ctr"/>
            <a:endParaRPr lang="fr-FR" b="1" dirty="0" smtClean="0"/>
          </a:p>
          <a:p>
            <a:pPr algn="ctr"/>
            <a:r>
              <a:rPr lang="fr-FR" sz="5400" b="1" i="1" u="sng" dirty="0" smtClean="0">
                <a:latin typeface="Baskerville Old Face" pitchFamily="18" charset="0"/>
              </a:rPr>
              <a:t>LES DÉCHÈTERIES</a:t>
            </a:r>
          </a:p>
          <a:p>
            <a:pPr algn="ctr"/>
            <a:endParaRPr lang="fr-FR" b="1" dirty="0" smtClean="0"/>
          </a:p>
          <a:p>
            <a:pPr lvl="3"/>
            <a:endParaRPr lang="fr-FR" sz="3200" b="1" dirty="0" smtClean="0">
              <a:latin typeface="Baskerville Old Face" pitchFamily="18" charset="0"/>
            </a:endParaRPr>
          </a:p>
          <a:p>
            <a:pPr lvl="3">
              <a:lnSpc>
                <a:spcPct val="150000"/>
              </a:lnSpc>
              <a:buBlip>
                <a:blip r:embed="rId2"/>
              </a:buBlip>
            </a:pPr>
            <a:r>
              <a:rPr lang="fr-FR" sz="4000" b="1" i="1" dirty="0" smtClean="0">
                <a:latin typeface="Baskerville Old Face" pitchFamily="18" charset="0"/>
              </a:rPr>
              <a:t>Tonnages de la Ferraille </a:t>
            </a:r>
          </a:p>
          <a:p>
            <a:pPr lvl="3">
              <a:lnSpc>
                <a:spcPct val="150000"/>
              </a:lnSpc>
            </a:pPr>
            <a:r>
              <a:rPr lang="fr-FR" sz="4000" b="1" i="1" dirty="0" smtClean="0">
                <a:latin typeface="Baskerville Old Face" pitchFamily="18" charset="0"/>
              </a:rPr>
              <a:t>           et du Carton</a:t>
            </a:r>
            <a:endParaRPr lang="fr-FR" sz="2400" b="1" dirty="0" smtClean="0">
              <a:latin typeface="Baskerville Old Face" pitchFamily="18" charset="0"/>
            </a:endParaRPr>
          </a:p>
          <a:p>
            <a:pPr>
              <a:buFont typeface="Wingdings" pitchFamily="2" charset="2"/>
              <a:buChar char="v"/>
            </a:pPr>
            <a:endParaRPr lang="fr-FR" sz="2400" b="1" dirty="0" smtClean="0">
              <a:latin typeface="Baskerville Old Face" pitchFamily="18" charset="0"/>
            </a:endParaRPr>
          </a:p>
          <a:p>
            <a:pPr algn="ctr"/>
            <a:endParaRPr lang="fr-FR" b="1" dirty="0" smtClean="0"/>
          </a:p>
          <a:p>
            <a:pPr algn="ctr">
              <a:buFont typeface="Wingdings" pitchFamily="2" charset="2"/>
              <a:buChar char="v"/>
            </a:pPr>
            <a:endParaRPr lang="fr-FR" b="1" dirty="0" smtClean="0"/>
          </a:p>
          <a:p>
            <a:pPr algn="ctr"/>
            <a:endParaRPr lang="fr-FR" b="1" dirty="0" smtClean="0"/>
          </a:p>
          <a:p>
            <a:pPr algn="ctr"/>
            <a:endParaRPr lang="fr-FR" b="1" dirty="0" smtClean="0"/>
          </a:p>
          <a:p>
            <a:pPr algn="ctr"/>
            <a:endParaRPr lang="fr-FR" b="1" dirty="0" smtClean="0"/>
          </a:p>
          <a:p>
            <a:pPr algn="ctr"/>
            <a:endParaRPr lang="fr-FR" b="1" dirty="0" smtClean="0"/>
          </a:p>
          <a:p>
            <a:pPr algn="ctr"/>
            <a:endParaRPr lang="fr-FR" b="1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/>
        </p:nvGraphicFramePr>
        <p:xfrm>
          <a:off x="857225" y="0"/>
          <a:ext cx="7286675" cy="2792350"/>
        </p:xfrm>
        <a:graphic>
          <a:graphicData uri="http://schemas.openxmlformats.org/drawingml/2006/table">
            <a:tbl>
              <a:tblPr/>
              <a:tblGrid>
                <a:gridCol w="1457335"/>
                <a:gridCol w="1457335"/>
                <a:gridCol w="1457335"/>
                <a:gridCol w="1457335"/>
                <a:gridCol w="1457335"/>
              </a:tblGrid>
              <a:tr h="298506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fr-FR" sz="2000" b="1" i="0" u="none" strike="noStrike" dirty="0" smtClean="0">
                          <a:latin typeface="Calibri"/>
                        </a:rPr>
                        <a:t>TONNAGES</a:t>
                      </a:r>
                      <a:r>
                        <a:rPr lang="fr-FR" sz="2000" b="1" i="0" u="none" strike="noStrike" baseline="0" dirty="0" smtClean="0">
                          <a:latin typeface="Calibri"/>
                        </a:rPr>
                        <a:t> </a:t>
                      </a:r>
                      <a:r>
                        <a:rPr lang="fr-FR" sz="2000" b="1" i="0" u="none" strike="noStrike" dirty="0" smtClean="0">
                          <a:latin typeface="Calibri"/>
                        </a:rPr>
                        <a:t>FERRAILLE</a:t>
                      </a:r>
                      <a:endParaRPr lang="fr-FR" sz="2000" b="1" i="0" u="none" strike="noStrike" dirty="0"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55862"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648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>
                          <a:latin typeface="Calibri"/>
                        </a:rPr>
                        <a:t>SMICTOM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 dirty="0">
                          <a:latin typeface="Calibri"/>
                        </a:rPr>
                        <a:t>USERCTOM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55862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2009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2010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2009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 dirty="0">
                          <a:latin typeface="Calibri"/>
                        </a:rPr>
                        <a:t>2009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</a:tr>
              <a:tr h="241648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>
                          <a:latin typeface="Calibri"/>
                        </a:rPr>
                        <a:t>Janvier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57.30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65.96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39.58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latin typeface="Calibri"/>
                        </a:rPr>
                        <a:t>33.94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648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>
                          <a:latin typeface="Calibri"/>
                        </a:rPr>
                        <a:t>Février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75.44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65.52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42.14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latin typeface="Calibri"/>
                        </a:rPr>
                        <a:t>31.44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648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>
                          <a:latin typeface="Calibri"/>
                        </a:rPr>
                        <a:t>Mars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84.56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87.04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62.18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latin typeface="Calibri"/>
                        </a:rPr>
                        <a:t>58.72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648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>
                          <a:latin typeface="Calibri"/>
                        </a:rPr>
                        <a:t>Avril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109.10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94.86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62.56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latin typeface="Calibri"/>
                        </a:rPr>
                        <a:t>59.54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862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>
                          <a:latin typeface="Calibri"/>
                        </a:rPr>
                        <a:t>Mai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78.38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80.64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44.00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latin typeface="Calibri"/>
                        </a:rPr>
                        <a:t>43.14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862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TOTAL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404.78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394.02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250.46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 dirty="0">
                          <a:latin typeface="Calibri"/>
                        </a:rPr>
                        <a:t>226.78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</a:tr>
              <a:tr h="255862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>
                          <a:latin typeface="Calibri"/>
                        </a:rPr>
                        <a:t>Evolution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-2.73%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 dirty="0">
                          <a:latin typeface="Calibri"/>
                        </a:rPr>
                        <a:t>-10.44%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" name="Graphique 2"/>
          <p:cNvGraphicFramePr>
            <a:graphicFrameLocks/>
          </p:cNvGraphicFramePr>
          <p:nvPr/>
        </p:nvGraphicFramePr>
        <p:xfrm>
          <a:off x="0" y="3214686"/>
          <a:ext cx="4572000" cy="3143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Graphique 3"/>
          <p:cNvGraphicFramePr>
            <a:graphicFrameLocks/>
          </p:cNvGraphicFramePr>
          <p:nvPr/>
        </p:nvGraphicFramePr>
        <p:xfrm>
          <a:off x="4572000" y="3286124"/>
          <a:ext cx="4286280" cy="29289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/>
        </p:nvGraphicFramePr>
        <p:xfrm>
          <a:off x="1142978" y="214290"/>
          <a:ext cx="6286540" cy="2619241"/>
        </p:xfrm>
        <a:graphic>
          <a:graphicData uri="http://schemas.openxmlformats.org/drawingml/2006/table">
            <a:tbl>
              <a:tblPr/>
              <a:tblGrid>
                <a:gridCol w="1257308"/>
                <a:gridCol w="1257308"/>
                <a:gridCol w="1257308"/>
                <a:gridCol w="1257308"/>
                <a:gridCol w="1257308"/>
              </a:tblGrid>
              <a:tr h="276960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fr-FR" sz="2000" b="1" i="0" u="none" strike="noStrike" dirty="0" smtClean="0">
                          <a:latin typeface="Calibri"/>
                        </a:rPr>
                        <a:t>TONNAGES </a:t>
                      </a:r>
                      <a:r>
                        <a:rPr lang="fr-FR" sz="2000" b="1" i="0" u="none" strike="noStrike" dirty="0">
                          <a:latin typeface="Calibri"/>
                        </a:rPr>
                        <a:t>CARTON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37394"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205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FR" sz="1600" b="1" i="0" u="none" strike="noStrike">
                          <a:latin typeface="Calibri"/>
                        </a:rPr>
                        <a:t>SMICTOM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FR" sz="1600" b="1" i="0" u="none" strike="noStrike" dirty="0">
                          <a:latin typeface="Calibri"/>
                        </a:rPr>
                        <a:t>USERCTOM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37394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2009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2010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2009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 dirty="0">
                          <a:latin typeface="Calibri"/>
                        </a:rPr>
                        <a:t>2010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224205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>
                          <a:latin typeface="Calibri"/>
                        </a:rPr>
                        <a:t>Janvier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18.76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23.52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8.10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latin typeface="Calibri"/>
                        </a:rPr>
                        <a:t>12.12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205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>
                          <a:latin typeface="Calibri"/>
                        </a:rPr>
                        <a:t>Février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20.02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20.26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13.86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latin typeface="Calibri"/>
                        </a:rPr>
                        <a:t>10.96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205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>
                          <a:latin typeface="Calibri"/>
                        </a:rPr>
                        <a:t>Mars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23.46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29.62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12.74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latin typeface="Calibri"/>
                        </a:rPr>
                        <a:t>13.12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205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>
                          <a:latin typeface="Calibri"/>
                        </a:rPr>
                        <a:t>Avril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21.62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26.82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16.14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latin typeface="Calibri"/>
                        </a:rPr>
                        <a:t>18.62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7394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>
                          <a:latin typeface="Calibri"/>
                        </a:rPr>
                        <a:t>Mai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17.98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25.54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15.40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latin typeface="Calibri"/>
                        </a:rPr>
                        <a:t>12.42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205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TOTAL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101.84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125.76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66.24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 dirty="0">
                          <a:latin typeface="Calibri"/>
                        </a:rPr>
                        <a:t>67.24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237394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>
                          <a:latin typeface="Calibri"/>
                        </a:rPr>
                        <a:t>Evolution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19.02%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 dirty="0">
                          <a:latin typeface="Calibri"/>
                        </a:rPr>
                        <a:t>1.49%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Graphique 4"/>
          <p:cNvGraphicFramePr>
            <a:graphicFrameLocks/>
          </p:cNvGraphicFramePr>
          <p:nvPr/>
        </p:nvGraphicFramePr>
        <p:xfrm>
          <a:off x="0" y="3571876"/>
          <a:ext cx="4429124" cy="27860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Graphique 5"/>
          <p:cNvGraphicFramePr>
            <a:graphicFrameLocks/>
          </p:cNvGraphicFramePr>
          <p:nvPr/>
        </p:nvGraphicFramePr>
        <p:xfrm>
          <a:off x="4357686" y="3500438"/>
          <a:ext cx="4429156" cy="27860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0" y="-220861"/>
            <a:ext cx="9144000" cy="7232749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effectLst>
            <a:softEdge rad="635000"/>
          </a:effectLst>
        </p:spPr>
        <p:txBody>
          <a:bodyPr wrap="square" rtlCol="0">
            <a:spAutoFit/>
          </a:bodyPr>
          <a:lstStyle/>
          <a:p>
            <a:pPr algn="ctr"/>
            <a:endParaRPr lang="fr-FR" b="1" dirty="0" smtClean="0"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  <a:p>
            <a:pPr algn="ctr"/>
            <a:endParaRPr lang="fr-FR" b="1" dirty="0" smtClean="0"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  <a:p>
            <a:pPr algn="ctr"/>
            <a:endParaRPr lang="fr-FR" b="1" dirty="0" smtClean="0"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  <a:p>
            <a:pPr algn="ctr"/>
            <a:endParaRPr lang="fr-FR" b="1" dirty="0" smtClean="0"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  <a:p>
            <a:pPr algn="ctr"/>
            <a:endParaRPr lang="fr-FR" b="1" dirty="0" smtClean="0"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  <a:p>
            <a:pPr algn="ctr"/>
            <a:r>
              <a:rPr lang="fr-FR" sz="5400" b="1" i="1" u="sng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askerville Old Face" pitchFamily="18" charset="0"/>
              </a:rPr>
              <a:t>LES  RECETTES</a:t>
            </a:r>
          </a:p>
          <a:p>
            <a:pPr algn="ctr"/>
            <a:endParaRPr lang="fr-FR" b="1" dirty="0" smtClean="0"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  <a:p>
            <a:pPr lvl="3">
              <a:buBlip>
                <a:blip r:embed="rId3"/>
              </a:buBlip>
            </a:pPr>
            <a:endParaRPr lang="fr-FR" sz="3200" b="1" dirty="0" smtClean="0"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Baskerville Old Face" pitchFamily="18" charset="0"/>
            </a:endParaRPr>
          </a:p>
          <a:p>
            <a:pPr lvl="7">
              <a:lnSpc>
                <a:spcPct val="150000"/>
              </a:lnSpc>
              <a:buBlip>
                <a:blip r:embed="rId3"/>
              </a:buBlip>
            </a:pPr>
            <a:r>
              <a:rPr lang="fr-FR" sz="3200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askerville Old Face" pitchFamily="18" charset="0"/>
              </a:rPr>
              <a:t>Ferraille</a:t>
            </a:r>
          </a:p>
          <a:p>
            <a:pPr lvl="7">
              <a:lnSpc>
                <a:spcPct val="150000"/>
              </a:lnSpc>
              <a:buBlip>
                <a:blip r:embed="rId3"/>
              </a:buBlip>
            </a:pPr>
            <a:r>
              <a:rPr lang="fr-FR" sz="3200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askerville Old Face" pitchFamily="18" charset="0"/>
              </a:rPr>
              <a:t>Carton</a:t>
            </a:r>
          </a:p>
          <a:p>
            <a:pPr lvl="7">
              <a:lnSpc>
                <a:spcPct val="150000"/>
              </a:lnSpc>
              <a:buBlip>
                <a:blip r:embed="rId3"/>
              </a:buBlip>
            </a:pPr>
            <a:r>
              <a:rPr lang="fr-FR" sz="3200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askerville Old Face" pitchFamily="18" charset="0"/>
              </a:rPr>
              <a:t>Batteries</a:t>
            </a:r>
            <a:endParaRPr lang="fr-FR" sz="2400" b="1" dirty="0" smtClean="0"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Baskerville Old Face" pitchFamily="18" charset="0"/>
            </a:endParaRPr>
          </a:p>
          <a:p>
            <a:pPr algn="ctr"/>
            <a:endParaRPr lang="fr-FR" b="1" dirty="0" smtClean="0"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  <a:p>
            <a:pPr algn="ctr">
              <a:buFont typeface="Wingdings" pitchFamily="2" charset="2"/>
              <a:buChar char="v"/>
            </a:pPr>
            <a:endParaRPr lang="fr-FR" b="1" dirty="0" smtClean="0"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  <a:p>
            <a:pPr algn="ctr"/>
            <a:endParaRPr lang="fr-FR" b="1" dirty="0" smtClean="0"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  <a:p>
            <a:pPr algn="ctr"/>
            <a:endParaRPr lang="fr-FR" b="1" dirty="0" smtClean="0"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  <a:p>
            <a:pPr algn="ctr"/>
            <a:endParaRPr lang="fr-FR" b="1" dirty="0" smtClean="0"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  <a:p>
            <a:pPr algn="ctr"/>
            <a:endParaRPr lang="fr-FR" b="1" dirty="0" smtClean="0"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  <a:p>
            <a:pPr algn="ctr"/>
            <a:endParaRPr lang="fr-FR" b="1" dirty="0"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85720" y="0"/>
            <a:ext cx="8643998" cy="785794"/>
          </a:xfrm>
        </p:spPr>
        <p:txBody>
          <a:bodyPr>
            <a:normAutofit/>
          </a:bodyPr>
          <a:lstStyle/>
          <a:p>
            <a:r>
              <a:rPr lang="fr-FR" sz="2800" b="1" u="sng" dirty="0" smtClean="0"/>
              <a:t>COUT DU TRAITEMENT DES ORDURES MÉNAGÈRES</a:t>
            </a:r>
            <a:endParaRPr lang="fr-FR" sz="2800" dirty="0"/>
          </a:p>
        </p:txBody>
      </p:sp>
      <p:graphicFrame>
        <p:nvGraphicFramePr>
          <p:cNvPr id="4" name="Tableau 3"/>
          <p:cNvGraphicFramePr>
            <a:graphicFrameLocks noGrp="1"/>
          </p:cNvGraphicFramePr>
          <p:nvPr/>
        </p:nvGraphicFramePr>
        <p:xfrm>
          <a:off x="142844" y="785794"/>
          <a:ext cx="8786875" cy="2945065"/>
        </p:xfrm>
        <a:graphic>
          <a:graphicData uri="http://schemas.openxmlformats.org/drawingml/2006/table">
            <a:tbl>
              <a:tblPr/>
              <a:tblGrid>
                <a:gridCol w="714380"/>
                <a:gridCol w="1071570"/>
                <a:gridCol w="984687"/>
                <a:gridCol w="1029093"/>
                <a:gridCol w="791611"/>
                <a:gridCol w="949932"/>
                <a:gridCol w="949932"/>
                <a:gridCol w="625437"/>
                <a:gridCol w="653569"/>
                <a:gridCol w="1016664"/>
              </a:tblGrid>
              <a:tr h="323007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 dirty="0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 dirty="0">
                          <a:latin typeface="Calibri"/>
                        </a:rPr>
                        <a:t>COÛT USTOM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 dirty="0">
                          <a:latin typeface="Calibri"/>
                        </a:rPr>
                        <a:t>TONNAGES USTOM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 dirty="0">
                          <a:latin typeface="Calibri"/>
                        </a:rPr>
                        <a:t>PRIX MOYEN A LA TONNE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23007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MOIS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>
                          <a:latin typeface="Calibri"/>
                        </a:rPr>
                        <a:t>2009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>
                          <a:latin typeface="Calibri"/>
                        </a:rPr>
                        <a:t>2010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EVOLUTION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>
                          <a:latin typeface="Calibri"/>
                        </a:rPr>
                        <a:t>2009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>
                          <a:latin typeface="Calibri"/>
                        </a:rPr>
                        <a:t>2010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EVOLUTION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C9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>
                          <a:latin typeface="Calibri"/>
                        </a:rPr>
                        <a:t>2009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>
                          <a:latin typeface="Calibri"/>
                        </a:rPr>
                        <a:t>2010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EVOLUTION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342008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2009/2010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2008/2009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2009/2010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323007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>
                          <a:latin typeface="Calibri"/>
                        </a:rPr>
                        <a:t>Janvier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>
                          <a:latin typeface="Calibri"/>
                        </a:rPr>
                        <a:t>123 816.19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>
                          <a:latin typeface="Calibri"/>
                        </a:rPr>
                        <a:t>104 447.33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-15.64%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1 535.54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1 395.38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-9.13%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80.63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74.85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-7.17%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007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>
                          <a:latin typeface="Calibri"/>
                        </a:rPr>
                        <a:t>Février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>
                          <a:latin typeface="Calibri"/>
                        </a:rPr>
                        <a:t>108 681.27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>
                          <a:latin typeface="Calibri"/>
                        </a:rPr>
                        <a:t>93 885.68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-13.61%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1 345.20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1 254.28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-6.76%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80.79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74.85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-7.35%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007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>
                          <a:latin typeface="Calibri"/>
                        </a:rPr>
                        <a:t>Mars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>
                          <a:latin typeface="Calibri"/>
                        </a:rPr>
                        <a:t>114 642.26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>
                          <a:latin typeface="Calibri"/>
                        </a:rPr>
                        <a:t>116 772.51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1.86%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1 477.64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1 560.04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5.58%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77.58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74.85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-3.52%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007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>
                          <a:latin typeface="Calibri"/>
                        </a:rPr>
                        <a:t>Avril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>
                          <a:latin typeface="Calibri"/>
                        </a:rPr>
                        <a:t>117 151.35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>
                          <a:latin typeface="Calibri"/>
                        </a:rPr>
                        <a:t>114 408.67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-2.34%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1 509.98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1 528.46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1.22%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77.58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74.85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-3.52%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007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>
                          <a:latin typeface="Calibri"/>
                        </a:rPr>
                        <a:t>Mai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>
                          <a:latin typeface="Calibri"/>
                        </a:rPr>
                        <a:t>116 341.36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>
                          <a:latin typeface="Calibri"/>
                        </a:rPr>
                        <a:t>104 862.01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-9.87%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1 499.54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1 400.92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-6.58%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77.58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74.85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-3.52%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008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TOTAL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580 632.43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534 376.20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-7.97%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 dirty="0">
                          <a:latin typeface="Calibri"/>
                        </a:rPr>
                        <a:t>7 367.90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7 139.08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-3.11%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 dirty="0"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Graphique 4"/>
          <p:cNvGraphicFramePr>
            <a:graphicFrameLocks/>
          </p:cNvGraphicFramePr>
          <p:nvPr/>
        </p:nvGraphicFramePr>
        <p:xfrm>
          <a:off x="857224" y="3857628"/>
          <a:ext cx="6929486" cy="30003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/>
        </p:nvGraphicFramePr>
        <p:xfrm>
          <a:off x="214282" y="1785928"/>
          <a:ext cx="4143405" cy="2948141"/>
        </p:xfrm>
        <a:graphic>
          <a:graphicData uri="http://schemas.openxmlformats.org/drawingml/2006/table">
            <a:tbl>
              <a:tblPr/>
              <a:tblGrid>
                <a:gridCol w="1381135"/>
                <a:gridCol w="1381135"/>
                <a:gridCol w="1381135"/>
              </a:tblGrid>
              <a:tr h="319225">
                <a:tc>
                  <a:txBody>
                    <a:bodyPr/>
                    <a:lstStyle/>
                    <a:p>
                      <a:pPr algn="ctr" fontAlgn="b"/>
                      <a:endParaRPr lang="fr-FR" sz="1400" b="1" i="0" u="none" strike="noStrike" dirty="0"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FR" sz="1600" b="1" i="0" u="none" strike="noStrike" dirty="0">
                          <a:latin typeface="Calibri"/>
                        </a:rPr>
                        <a:t>FERRAILLE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38004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 dirty="0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2009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 dirty="0">
                          <a:latin typeface="Calibri"/>
                        </a:rPr>
                        <a:t>2010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</a:tr>
              <a:tr h="319225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>
                          <a:latin typeface="Calibri"/>
                        </a:rPr>
                        <a:t>Janvier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5 328.40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latin typeface="Calibri"/>
                        </a:rPr>
                        <a:t>5 494.50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9225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>
                          <a:latin typeface="Calibri"/>
                        </a:rPr>
                        <a:t>Février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6 466.90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latin typeface="Calibri"/>
                        </a:rPr>
                        <a:t>5 332.80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9225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>
                          <a:latin typeface="Calibri"/>
                        </a:rPr>
                        <a:t>Mars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8 070.70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latin typeface="Calibri"/>
                        </a:rPr>
                        <a:t>8 016.80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9225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>
                          <a:latin typeface="Calibri"/>
                        </a:rPr>
                        <a:t>Avril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9 441.30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latin typeface="Calibri"/>
                        </a:rPr>
                        <a:t>8 492.00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8004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>
                          <a:latin typeface="Calibri"/>
                        </a:rPr>
                        <a:t>Mai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6 730.90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latin typeface="Calibri"/>
                        </a:rPr>
                        <a:t>6 807.90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8004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TOTAL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36 038.20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 dirty="0">
                          <a:latin typeface="Calibri"/>
                        </a:rPr>
                        <a:t>34 144.00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</a:tr>
              <a:tr h="338004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>
                          <a:latin typeface="Calibri"/>
                        </a:rPr>
                        <a:t>Evolution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 dirty="0">
                          <a:latin typeface="Calibri"/>
                        </a:rPr>
                        <a:t>-5.55%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Graphique 4"/>
          <p:cNvGraphicFramePr>
            <a:graphicFrameLocks/>
          </p:cNvGraphicFramePr>
          <p:nvPr/>
        </p:nvGraphicFramePr>
        <p:xfrm>
          <a:off x="4500562" y="1785926"/>
          <a:ext cx="4429124" cy="30003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ZoneTexte 5"/>
          <p:cNvSpPr txBox="1"/>
          <p:nvPr/>
        </p:nvSpPr>
        <p:spPr>
          <a:xfrm>
            <a:off x="1643042" y="357166"/>
            <a:ext cx="5715040" cy="40011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000" b="1" dirty="0" smtClean="0"/>
              <a:t>RECETTES POUR LA REPRISE DE LA FERRAILLE</a:t>
            </a:r>
            <a:endParaRPr lang="fr-FR" sz="2000" b="1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/>
        </p:nvGraphicFramePr>
        <p:xfrm>
          <a:off x="214281" y="1357298"/>
          <a:ext cx="4000530" cy="3714777"/>
        </p:xfrm>
        <a:graphic>
          <a:graphicData uri="http://schemas.openxmlformats.org/drawingml/2006/table">
            <a:tbl>
              <a:tblPr/>
              <a:tblGrid>
                <a:gridCol w="1333510"/>
                <a:gridCol w="1333510"/>
                <a:gridCol w="1333510"/>
              </a:tblGrid>
              <a:tr h="402237">
                <a:tc>
                  <a:txBody>
                    <a:bodyPr/>
                    <a:lstStyle/>
                    <a:p>
                      <a:pPr algn="ctr" fontAlgn="b"/>
                      <a:endParaRPr lang="fr-FR" sz="1400" b="1" i="0" u="none" strike="noStrike" dirty="0"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FR" sz="1600" b="1" i="0" u="none" strike="noStrike" dirty="0">
                          <a:latin typeface="Calibri"/>
                        </a:rPr>
                        <a:t>CARTON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425898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2009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 dirty="0">
                          <a:latin typeface="Calibri"/>
                        </a:rPr>
                        <a:t>2010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</a:tr>
              <a:tr h="402237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>
                          <a:latin typeface="Calibri"/>
                        </a:rPr>
                        <a:t>Janvier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402.90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latin typeface="Calibri"/>
                        </a:rPr>
                        <a:t>534.60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2237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>
                          <a:latin typeface="Calibri"/>
                        </a:rPr>
                        <a:t>Février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508.20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latin typeface="Calibri"/>
                        </a:rPr>
                        <a:t>468.30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2237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>
                          <a:latin typeface="Calibri"/>
                        </a:rPr>
                        <a:t>Mars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543.00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latin typeface="Calibri"/>
                        </a:rPr>
                        <a:t>641.10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2237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>
                          <a:latin typeface="Calibri"/>
                        </a:rPr>
                        <a:t>Avril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566.40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latin typeface="Calibri"/>
                        </a:rPr>
                        <a:t>681.60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5898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>
                          <a:latin typeface="Calibri"/>
                        </a:rPr>
                        <a:t>Mai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500.70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latin typeface="Calibri"/>
                        </a:rPr>
                        <a:t>536.40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5898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TOTAL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2 521.20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 dirty="0">
                          <a:latin typeface="Calibri"/>
                        </a:rPr>
                        <a:t>2 862.00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</a:tr>
              <a:tr h="425898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>
                          <a:latin typeface="Calibri"/>
                        </a:rPr>
                        <a:t>Evolution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 dirty="0">
                          <a:latin typeface="Calibri"/>
                        </a:rPr>
                        <a:t>11.91%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" name="Graphique 2"/>
          <p:cNvGraphicFramePr>
            <a:graphicFrameLocks/>
          </p:cNvGraphicFramePr>
          <p:nvPr/>
        </p:nvGraphicFramePr>
        <p:xfrm>
          <a:off x="4500562" y="1857364"/>
          <a:ext cx="4500594" cy="3143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ZoneTexte 3"/>
          <p:cNvSpPr txBox="1"/>
          <p:nvPr/>
        </p:nvSpPr>
        <p:spPr>
          <a:xfrm>
            <a:off x="1643042" y="357166"/>
            <a:ext cx="5715040" cy="40011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000" b="1" dirty="0" smtClean="0"/>
              <a:t>RECETTES POUR LA REPRISE DU CARTON</a:t>
            </a:r>
            <a:endParaRPr lang="fr-FR" sz="2000" b="1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/>
        </p:nvGraphicFramePr>
        <p:xfrm>
          <a:off x="500032" y="1285860"/>
          <a:ext cx="7929619" cy="2500332"/>
        </p:xfrm>
        <a:graphic>
          <a:graphicData uri="http://schemas.openxmlformats.org/drawingml/2006/table">
            <a:tbl>
              <a:tblPr/>
              <a:tblGrid>
                <a:gridCol w="1091858"/>
                <a:gridCol w="1091858"/>
                <a:gridCol w="1091858"/>
                <a:gridCol w="1201044"/>
                <a:gridCol w="1091858"/>
                <a:gridCol w="1091858"/>
                <a:gridCol w="1269285"/>
              </a:tblGrid>
              <a:tr h="308012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 dirty="0">
                          <a:latin typeface="Calibri"/>
                        </a:rPr>
                        <a:t>BATTERIES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 dirty="0">
                          <a:latin typeface="Calibri"/>
                        </a:rPr>
                        <a:t>2009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 dirty="0">
                          <a:latin typeface="Calibri"/>
                        </a:rPr>
                        <a:t>2010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2613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Recettes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Tonnages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Reprise/Tonne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Recettes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Tonnages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 dirty="0">
                          <a:latin typeface="Calibri"/>
                        </a:rPr>
                        <a:t>Reprise/Tonne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</a:tr>
              <a:tr h="308012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>
                          <a:latin typeface="Calibri"/>
                        </a:rPr>
                        <a:t>Janvier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382.00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3.82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100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1 048.00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2.62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 dirty="0">
                          <a:latin typeface="Calibri"/>
                        </a:rPr>
                        <a:t>400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012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>
                          <a:latin typeface="Calibri"/>
                        </a:rPr>
                        <a:t>Février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380.00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3.80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100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834.00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2.78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 dirty="0">
                          <a:latin typeface="Calibri"/>
                        </a:rPr>
                        <a:t>300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012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>
                          <a:latin typeface="Calibri"/>
                        </a:rPr>
                        <a:t>Mars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423.00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2.82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150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1 274.00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3.64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 dirty="0">
                          <a:latin typeface="Calibri"/>
                        </a:rPr>
                        <a:t>350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012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>
                          <a:latin typeface="Calibri"/>
                        </a:rPr>
                        <a:t>Avril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1 237.20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7.34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180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1 080.00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2.70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 dirty="0">
                          <a:latin typeface="Calibri"/>
                        </a:rPr>
                        <a:t>400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012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>
                          <a:latin typeface="Calibri"/>
                        </a:rPr>
                        <a:t>Mai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0.00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0.00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1 048.00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2.62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 dirty="0">
                          <a:latin typeface="Calibri"/>
                        </a:rPr>
                        <a:t>400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613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TOTAL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2 422.20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17.78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1" i="0" u="none" strike="noStrike"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5 284.00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14.36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1" i="0" u="none" strike="noStrike" dirty="0"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Graphique 2"/>
          <p:cNvGraphicFramePr>
            <a:graphicFrameLocks/>
          </p:cNvGraphicFramePr>
          <p:nvPr/>
        </p:nvGraphicFramePr>
        <p:xfrm>
          <a:off x="0" y="4071942"/>
          <a:ext cx="4500562" cy="24669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ZoneTexte 3"/>
          <p:cNvSpPr txBox="1"/>
          <p:nvPr/>
        </p:nvSpPr>
        <p:spPr>
          <a:xfrm>
            <a:off x="1643042" y="357166"/>
            <a:ext cx="5715040" cy="40011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000" b="1" dirty="0" smtClean="0"/>
              <a:t>RECETTES POUR LA REPRISE DES BATTERIES</a:t>
            </a:r>
            <a:endParaRPr lang="fr-FR" sz="2000" b="1" dirty="0"/>
          </a:p>
        </p:txBody>
      </p:sp>
      <p:graphicFrame>
        <p:nvGraphicFramePr>
          <p:cNvPr id="5" name="Graphique 4"/>
          <p:cNvGraphicFramePr>
            <a:graphicFrameLocks/>
          </p:cNvGraphicFramePr>
          <p:nvPr/>
        </p:nvGraphicFramePr>
        <p:xfrm>
          <a:off x="4643438" y="4071942"/>
          <a:ext cx="4143404" cy="24288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500034" y="117693"/>
            <a:ext cx="8001056" cy="6954645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effectLst>
            <a:softEdge rad="635000"/>
          </a:effectLst>
        </p:spPr>
        <p:txBody>
          <a:bodyPr wrap="square" rtlCol="0">
            <a:spAutoFit/>
          </a:bodyPr>
          <a:lstStyle/>
          <a:p>
            <a:pPr algn="ctr"/>
            <a:endParaRPr lang="fr-FR" b="1" dirty="0" smtClean="0"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  <a:p>
            <a:pPr algn="ctr"/>
            <a:endParaRPr lang="fr-FR" b="1" dirty="0" smtClean="0"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  <a:p>
            <a:pPr algn="ctr"/>
            <a:endParaRPr lang="fr-FR" b="1" dirty="0" smtClean="0"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  <a:p>
            <a:pPr algn="ctr"/>
            <a:endParaRPr lang="fr-FR" b="1" dirty="0" smtClean="0"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  <a:p>
            <a:pPr algn="ctr"/>
            <a:endParaRPr lang="fr-FR" b="1" dirty="0" smtClean="0"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  <a:p>
            <a:pPr algn="ctr"/>
            <a:r>
              <a:rPr lang="fr-FR" sz="5400" b="1" i="1" u="sng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askerville Old Face" pitchFamily="18" charset="0"/>
              </a:rPr>
              <a:t>LES DÉCHÈTERIES</a:t>
            </a:r>
          </a:p>
          <a:p>
            <a:pPr algn="ctr"/>
            <a:endParaRPr lang="fr-FR" b="1" dirty="0" smtClean="0"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  <a:p>
            <a:pPr lvl="3"/>
            <a:endParaRPr lang="fr-FR" sz="3200" b="1" dirty="0" smtClean="0"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Baskerville Old Face" pitchFamily="18" charset="0"/>
            </a:endParaRPr>
          </a:p>
          <a:p>
            <a:pPr lvl="3"/>
            <a:endParaRPr lang="fr-FR" sz="3200" b="1" dirty="0" smtClean="0"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Baskerville Old Face" pitchFamily="18" charset="0"/>
            </a:endParaRPr>
          </a:p>
          <a:p>
            <a:pPr lvl="3">
              <a:buBlip>
                <a:blip r:embed="rId3"/>
              </a:buBlip>
            </a:pPr>
            <a:r>
              <a:rPr lang="fr-FR" sz="4000" b="1" i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Baskerville Old Face" pitchFamily="18" charset="0"/>
              </a:rPr>
              <a:t>Les ventes de carnets</a:t>
            </a:r>
          </a:p>
          <a:p>
            <a:pPr>
              <a:buFont typeface="Wingdings" pitchFamily="2" charset="2"/>
              <a:buChar char="v"/>
            </a:pPr>
            <a:endParaRPr lang="fr-FR" sz="2400" b="1" dirty="0" smtClean="0"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Baskerville Old Face" pitchFamily="18" charset="0"/>
            </a:endParaRPr>
          </a:p>
          <a:p>
            <a:endParaRPr lang="fr-FR" sz="2400" b="1" dirty="0" smtClean="0"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Baskerville Old Face" pitchFamily="18" charset="0"/>
            </a:endParaRPr>
          </a:p>
          <a:p>
            <a:pPr algn="ctr"/>
            <a:endParaRPr lang="fr-FR" b="1" dirty="0" smtClean="0"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  <a:p>
            <a:pPr algn="ctr">
              <a:buFont typeface="Wingdings" pitchFamily="2" charset="2"/>
              <a:buChar char="v"/>
            </a:pPr>
            <a:endParaRPr lang="fr-FR" b="1" dirty="0" smtClean="0"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  <a:p>
            <a:pPr algn="ctr"/>
            <a:endParaRPr lang="fr-FR" b="1" dirty="0" smtClean="0"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  <a:p>
            <a:pPr algn="ctr"/>
            <a:endParaRPr lang="fr-FR" b="1" dirty="0" smtClean="0"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  <a:p>
            <a:pPr algn="ctr"/>
            <a:endParaRPr lang="fr-FR" b="1" dirty="0" smtClean="0"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  <a:p>
            <a:pPr algn="ctr"/>
            <a:endParaRPr lang="fr-FR" b="1" dirty="0" smtClean="0"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  <a:p>
            <a:pPr algn="ctr"/>
            <a:endParaRPr lang="fr-FR" b="1" dirty="0"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357290" y="214290"/>
            <a:ext cx="6643734" cy="40011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000" b="1" dirty="0" smtClean="0"/>
              <a:t>VENTES DE CARNETS SUR LES D</a:t>
            </a:r>
            <a:r>
              <a:rPr lang="fr-FR" sz="2000" b="1" dirty="0" smtClean="0">
                <a:latin typeface="Calibri"/>
              </a:rPr>
              <a:t>ÉCHÈTERIES DU SMICTOM</a:t>
            </a:r>
            <a:endParaRPr lang="fr-FR" sz="2000" b="1" dirty="0"/>
          </a:p>
        </p:txBody>
      </p:sp>
      <p:graphicFrame>
        <p:nvGraphicFramePr>
          <p:cNvPr id="3" name="Tableau 2"/>
          <p:cNvGraphicFramePr>
            <a:graphicFrameLocks noGrp="1"/>
          </p:cNvGraphicFramePr>
          <p:nvPr/>
        </p:nvGraphicFramePr>
        <p:xfrm>
          <a:off x="571469" y="1214425"/>
          <a:ext cx="7643868" cy="2286013"/>
        </p:xfrm>
        <a:graphic>
          <a:graphicData uri="http://schemas.openxmlformats.org/drawingml/2006/table">
            <a:tbl>
              <a:tblPr/>
              <a:tblGrid>
                <a:gridCol w="941750"/>
                <a:gridCol w="1035924"/>
                <a:gridCol w="800488"/>
                <a:gridCol w="941750"/>
                <a:gridCol w="941750"/>
                <a:gridCol w="941750"/>
                <a:gridCol w="1020228"/>
                <a:gridCol w="1020228"/>
              </a:tblGrid>
              <a:tr h="301151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>
                          <a:latin typeface="Calibri"/>
                        </a:rPr>
                        <a:t>REGIE 2009/2010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r-FR" sz="1600" b="0" i="0" u="none" strike="noStrike"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600" b="0" i="0" u="none" strike="noStrike"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600" b="0" i="0" u="none" strike="noStrike"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600" b="0" i="0" u="none" strike="noStrike"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600" b="0" i="0" u="none" strike="noStrike"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600" b="0" i="0" u="none" strike="noStrike" dirty="0"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774">
                <a:tc>
                  <a:txBody>
                    <a:bodyPr/>
                    <a:lstStyle/>
                    <a:p>
                      <a:pPr algn="l" fontAlgn="b"/>
                      <a:endParaRPr lang="fr-FR" sz="1600" b="0" i="0" u="none" strike="noStrike"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600" b="0" i="0" u="none" strike="noStrike"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>
                          <a:latin typeface="Calibri"/>
                        </a:rPr>
                        <a:t>ST MAGNE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>
                          <a:latin typeface="Calibri"/>
                        </a:rPr>
                        <a:t>PINEUILH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 dirty="0">
                          <a:latin typeface="Calibri"/>
                        </a:rPr>
                        <a:t>GENSAC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87462"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2009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2010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2009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2010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2009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2010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232708"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>
                          <a:latin typeface="Calibri"/>
                        </a:rPr>
                        <a:t>Janvier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>
                          <a:latin typeface="Calibri"/>
                        </a:rPr>
                        <a:t>515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>
                          <a:latin typeface="Calibri"/>
                        </a:rPr>
                        <a:t>506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>
                          <a:latin typeface="Calibri"/>
                        </a:rPr>
                        <a:t>880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>
                          <a:latin typeface="Calibri"/>
                        </a:rPr>
                        <a:t>465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708"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>
                          <a:latin typeface="Calibri"/>
                        </a:rPr>
                        <a:t>Février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>
                          <a:latin typeface="Calibri"/>
                        </a:rPr>
                        <a:t>786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>
                          <a:latin typeface="Calibri"/>
                        </a:rPr>
                        <a:t>390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>
                          <a:latin typeface="Calibri"/>
                        </a:rPr>
                        <a:t>660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>
                          <a:latin typeface="Calibri"/>
                        </a:rPr>
                        <a:t>180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708"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>
                          <a:latin typeface="Calibri"/>
                        </a:rPr>
                        <a:t>Mars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>
                          <a:latin typeface="Calibri"/>
                        </a:rPr>
                        <a:t>260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>
                          <a:latin typeface="Calibri"/>
                        </a:rPr>
                        <a:t>1 078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>
                          <a:latin typeface="Calibri"/>
                        </a:rPr>
                        <a:t>940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>
                          <a:latin typeface="Calibri"/>
                        </a:rPr>
                        <a:t>638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708"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>
                          <a:latin typeface="Calibri"/>
                        </a:rPr>
                        <a:t>Avril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>
                          <a:latin typeface="Calibri"/>
                        </a:rPr>
                        <a:t>326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>
                          <a:latin typeface="Calibri"/>
                        </a:rPr>
                        <a:t>900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>
                          <a:latin typeface="Calibri"/>
                        </a:rPr>
                        <a:t>390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>
                          <a:latin typeface="Calibri"/>
                        </a:rPr>
                        <a:t>85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>
                          <a:latin typeface="Calibri"/>
                        </a:rPr>
                        <a:t>260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397"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>
                          <a:latin typeface="Calibri"/>
                        </a:rPr>
                        <a:t>Mai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>
                          <a:latin typeface="Calibri"/>
                        </a:rPr>
                        <a:t>380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>
                          <a:latin typeface="Calibri"/>
                        </a:rPr>
                        <a:t>792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>
                          <a:latin typeface="Calibri"/>
                        </a:rPr>
                        <a:t>120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>
                          <a:latin typeface="Calibri"/>
                        </a:rPr>
                        <a:t>384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397"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TOTAL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1" i="0" u="none" strike="noStrike">
                          <a:latin typeface="Calibri"/>
                        </a:rPr>
                        <a:t>2 267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1" i="0" u="none" strike="noStrike">
                          <a:latin typeface="Calibri"/>
                        </a:rPr>
                        <a:t>3 666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1" i="0" u="none" strike="noStrike">
                          <a:latin typeface="Calibri"/>
                        </a:rPr>
                        <a:t>2 990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1" i="0" u="none" strike="noStrike">
                          <a:latin typeface="Calibri"/>
                        </a:rPr>
                        <a:t>1 752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1" i="0" u="none" strike="noStrike"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1" i="0" u="none" strike="noStrike" dirty="0">
                          <a:latin typeface="Calibri"/>
                        </a:rPr>
                        <a:t>260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" name="Graphique 3"/>
          <p:cNvGraphicFramePr>
            <a:graphicFrameLocks/>
          </p:cNvGraphicFramePr>
          <p:nvPr/>
        </p:nvGraphicFramePr>
        <p:xfrm>
          <a:off x="0" y="4000504"/>
          <a:ext cx="4286248" cy="26432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Graphique 4"/>
          <p:cNvGraphicFramePr>
            <a:graphicFrameLocks/>
          </p:cNvGraphicFramePr>
          <p:nvPr/>
        </p:nvGraphicFramePr>
        <p:xfrm>
          <a:off x="4429124" y="4013303"/>
          <a:ext cx="4429156" cy="26304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/>
        </p:nvGraphicFramePr>
        <p:xfrm>
          <a:off x="500034" y="1000108"/>
          <a:ext cx="7929619" cy="2357451"/>
        </p:xfrm>
        <a:graphic>
          <a:graphicData uri="http://schemas.openxmlformats.org/drawingml/2006/table">
            <a:tbl>
              <a:tblPr/>
              <a:tblGrid>
                <a:gridCol w="1228533"/>
                <a:gridCol w="949320"/>
                <a:gridCol w="1116848"/>
                <a:gridCol w="1116848"/>
                <a:gridCol w="1116848"/>
                <a:gridCol w="1200611"/>
                <a:gridCol w="1200611"/>
              </a:tblGrid>
              <a:tr h="289258">
                <a:tc>
                  <a:txBody>
                    <a:bodyPr/>
                    <a:lstStyle/>
                    <a:p>
                      <a:pPr algn="l" fontAlgn="b"/>
                      <a:endParaRPr lang="fr-FR" sz="1600" b="0" i="0" u="none" strike="noStrike" dirty="0"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>
                          <a:latin typeface="Calibri"/>
                        </a:rPr>
                        <a:t>LA RÉOLE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>
                          <a:latin typeface="Calibri"/>
                        </a:rPr>
                        <a:t>RIMONS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 dirty="0">
                          <a:latin typeface="Calibri"/>
                        </a:rPr>
                        <a:t>SAUVETERRE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03721"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2009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2010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2009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2010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2009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 dirty="0">
                          <a:latin typeface="Calibri"/>
                        </a:rPr>
                        <a:t>2010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245869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>
                          <a:latin typeface="Calibri"/>
                        </a:rPr>
                        <a:t>Janvier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>
                          <a:latin typeface="Calibri"/>
                        </a:rPr>
                        <a:t>1 110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>
                          <a:latin typeface="Calibri"/>
                        </a:rPr>
                        <a:t>484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>
                          <a:latin typeface="Calibri"/>
                        </a:rPr>
                        <a:t>200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>
                          <a:latin typeface="Calibri"/>
                        </a:rPr>
                        <a:t>40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 dirty="0">
                          <a:latin typeface="Calibri"/>
                        </a:rPr>
                        <a:t>160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869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>
                          <a:latin typeface="Calibri"/>
                        </a:rPr>
                        <a:t>Février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>
                          <a:latin typeface="Calibri"/>
                        </a:rPr>
                        <a:t>660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>
                          <a:latin typeface="Calibri"/>
                        </a:rPr>
                        <a:t>840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>
                          <a:latin typeface="Calibri"/>
                        </a:rPr>
                        <a:t>200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>
                          <a:latin typeface="Calibri"/>
                        </a:rPr>
                        <a:t>200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>
                          <a:latin typeface="Calibri"/>
                        </a:rPr>
                        <a:t>80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 dirty="0">
                          <a:latin typeface="Calibri"/>
                        </a:rPr>
                        <a:t>603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869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>
                          <a:latin typeface="Calibri"/>
                        </a:rPr>
                        <a:t>Mars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>
                          <a:latin typeface="Calibri"/>
                        </a:rPr>
                        <a:t>972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>
                          <a:latin typeface="Calibri"/>
                        </a:rPr>
                        <a:t>1 130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>
                          <a:latin typeface="Calibri"/>
                        </a:rPr>
                        <a:t>20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>
                          <a:latin typeface="Calibri"/>
                        </a:rPr>
                        <a:t>220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>
                          <a:latin typeface="Calibri"/>
                        </a:rPr>
                        <a:t>40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 dirty="0">
                          <a:latin typeface="Calibri"/>
                        </a:rPr>
                        <a:t>690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869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>
                          <a:latin typeface="Calibri"/>
                        </a:rPr>
                        <a:t>Avril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>
                          <a:latin typeface="Calibri"/>
                        </a:rPr>
                        <a:t>1 440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>
                          <a:latin typeface="Calibri"/>
                        </a:rPr>
                        <a:t>460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>
                          <a:latin typeface="Calibri"/>
                        </a:rPr>
                        <a:t>326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>
                          <a:latin typeface="Calibri"/>
                        </a:rPr>
                        <a:t>200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 dirty="0">
                          <a:latin typeface="Calibri"/>
                        </a:rPr>
                        <a:t>430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332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>
                          <a:latin typeface="Calibri"/>
                        </a:rPr>
                        <a:t>Mai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>
                          <a:latin typeface="Calibri"/>
                        </a:rPr>
                        <a:t>495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>
                          <a:latin typeface="Calibri"/>
                        </a:rPr>
                        <a:t>1 570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>
                          <a:latin typeface="Calibri"/>
                        </a:rPr>
                        <a:t>40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>
                          <a:latin typeface="Calibri"/>
                        </a:rPr>
                        <a:t>40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>
                          <a:latin typeface="Calibri"/>
                        </a:rPr>
                        <a:t>200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 dirty="0">
                          <a:latin typeface="Calibri"/>
                        </a:rPr>
                        <a:t>376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332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TOTAL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1" i="0" u="none" strike="noStrike">
                          <a:latin typeface="Calibri"/>
                        </a:rPr>
                        <a:t>4 677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1" i="0" u="none" strike="noStrike">
                          <a:latin typeface="Calibri"/>
                        </a:rPr>
                        <a:t>4 484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1" i="0" u="none" strike="noStrike">
                          <a:latin typeface="Calibri"/>
                        </a:rPr>
                        <a:t>460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1" i="0" u="none" strike="noStrike">
                          <a:latin typeface="Calibri"/>
                        </a:rPr>
                        <a:t>826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>
                          <a:latin typeface="Calibri"/>
                        </a:rPr>
                        <a:t>520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1" i="0" u="none" strike="noStrike" dirty="0">
                          <a:latin typeface="Calibri"/>
                        </a:rPr>
                        <a:t>2 259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260332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>
                          <a:latin typeface="Calibri"/>
                        </a:rPr>
                        <a:t>Evolution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>
                          <a:latin typeface="Calibri"/>
                        </a:rPr>
                        <a:t>-4.30%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 dirty="0">
                          <a:latin typeface="Calibri"/>
                        </a:rPr>
                        <a:t>44.31%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 dirty="0">
                          <a:latin typeface="Calibri"/>
                        </a:rPr>
                        <a:t>76.98%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ZoneTexte 2"/>
          <p:cNvSpPr txBox="1"/>
          <p:nvPr/>
        </p:nvSpPr>
        <p:spPr>
          <a:xfrm>
            <a:off x="1357290" y="214290"/>
            <a:ext cx="6643734" cy="40011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000" b="1" dirty="0" smtClean="0"/>
              <a:t>VENTES DE CARNETS SUR LES D</a:t>
            </a:r>
            <a:r>
              <a:rPr lang="fr-FR" sz="2000" b="1" dirty="0" smtClean="0">
                <a:latin typeface="Calibri"/>
              </a:rPr>
              <a:t>ÉCHÈTERIES DE L’USERCTOM</a:t>
            </a:r>
            <a:endParaRPr lang="fr-FR" sz="2000" b="1" dirty="0"/>
          </a:p>
        </p:txBody>
      </p:sp>
      <p:graphicFrame>
        <p:nvGraphicFramePr>
          <p:cNvPr id="4" name="Graphique 3"/>
          <p:cNvGraphicFramePr>
            <a:graphicFrameLocks/>
          </p:cNvGraphicFramePr>
          <p:nvPr/>
        </p:nvGraphicFramePr>
        <p:xfrm>
          <a:off x="0" y="3714752"/>
          <a:ext cx="3143240" cy="31432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Graphique 4"/>
          <p:cNvGraphicFramePr>
            <a:graphicFrameLocks/>
          </p:cNvGraphicFramePr>
          <p:nvPr/>
        </p:nvGraphicFramePr>
        <p:xfrm>
          <a:off x="3143241" y="3857628"/>
          <a:ext cx="2857520" cy="30003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Graphique 5"/>
          <p:cNvGraphicFramePr>
            <a:graphicFrameLocks/>
          </p:cNvGraphicFramePr>
          <p:nvPr/>
        </p:nvGraphicFramePr>
        <p:xfrm>
          <a:off x="6000760" y="3929066"/>
          <a:ext cx="3143239" cy="26432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/>
          <p:cNvSpPr txBox="1"/>
          <p:nvPr/>
        </p:nvSpPr>
        <p:spPr>
          <a:xfrm>
            <a:off x="500034" y="117693"/>
            <a:ext cx="8001056" cy="6954645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effectLst>
            <a:softEdge rad="635000"/>
          </a:effectLst>
        </p:spPr>
        <p:txBody>
          <a:bodyPr wrap="square" rtlCol="0">
            <a:spAutoFit/>
          </a:bodyPr>
          <a:lstStyle/>
          <a:p>
            <a:pPr algn="ctr"/>
            <a:endParaRPr lang="fr-FR" b="1" dirty="0" smtClean="0"/>
          </a:p>
          <a:p>
            <a:pPr algn="ctr"/>
            <a:endParaRPr lang="fr-FR" b="1" dirty="0" smtClean="0"/>
          </a:p>
          <a:p>
            <a:pPr algn="ctr"/>
            <a:endParaRPr lang="fr-FR" b="1" dirty="0" smtClean="0"/>
          </a:p>
          <a:p>
            <a:pPr algn="ctr"/>
            <a:endParaRPr lang="fr-FR" b="1" dirty="0" smtClean="0"/>
          </a:p>
          <a:p>
            <a:pPr algn="ctr"/>
            <a:endParaRPr lang="fr-FR" b="1" dirty="0" smtClean="0"/>
          </a:p>
          <a:p>
            <a:pPr algn="ctr"/>
            <a:r>
              <a:rPr lang="fr-FR" sz="5400" b="1" i="1" u="sng" dirty="0" smtClean="0">
                <a:latin typeface="Baskerville Old Face" pitchFamily="18" charset="0"/>
              </a:rPr>
              <a:t>LES DÉCHÈTERIES</a:t>
            </a:r>
          </a:p>
          <a:p>
            <a:pPr algn="ctr"/>
            <a:endParaRPr lang="fr-FR" b="1" dirty="0" smtClean="0"/>
          </a:p>
          <a:p>
            <a:pPr lvl="3"/>
            <a:endParaRPr lang="fr-FR" sz="3200" b="1" dirty="0" smtClean="0">
              <a:latin typeface="Baskerville Old Face" pitchFamily="18" charset="0"/>
            </a:endParaRPr>
          </a:p>
          <a:p>
            <a:pPr lvl="3">
              <a:buBlip>
                <a:blip r:embed="rId2"/>
              </a:buBlip>
            </a:pPr>
            <a:endParaRPr lang="fr-FR" sz="3200" b="1" dirty="0" smtClean="0">
              <a:latin typeface="Baskerville Old Face" pitchFamily="18" charset="0"/>
            </a:endParaRPr>
          </a:p>
          <a:p>
            <a:pPr lvl="3">
              <a:buBlip>
                <a:blip r:embed="rId2"/>
              </a:buBlip>
            </a:pPr>
            <a:r>
              <a:rPr lang="fr-FR" sz="3200" b="1" dirty="0" smtClean="0">
                <a:latin typeface="Baskerville Old Face" pitchFamily="18" charset="0"/>
              </a:rPr>
              <a:t>LES FRÉQUENTATIONS</a:t>
            </a:r>
          </a:p>
          <a:p>
            <a:pPr>
              <a:buFont typeface="Wingdings" pitchFamily="2" charset="2"/>
              <a:buChar char="v"/>
            </a:pPr>
            <a:endParaRPr lang="fr-FR" sz="2400" b="1" dirty="0" smtClean="0">
              <a:latin typeface="Baskerville Old Face" pitchFamily="18" charset="0"/>
            </a:endParaRPr>
          </a:p>
          <a:p>
            <a:pPr>
              <a:buFont typeface="Wingdings" pitchFamily="2" charset="2"/>
              <a:buChar char="v"/>
            </a:pPr>
            <a:endParaRPr lang="fr-FR" sz="2400" b="1" dirty="0" smtClean="0">
              <a:latin typeface="Baskerville Old Face" pitchFamily="18" charset="0"/>
            </a:endParaRPr>
          </a:p>
          <a:p>
            <a:pPr algn="ctr"/>
            <a:endParaRPr lang="fr-FR" b="1" dirty="0" smtClean="0"/>
          </a:p>
          <a:p>
            <a:pPr algn="ctr">
              <a:buFont typeface="Wingdings" pitchFamily="2" charset="2"/>
              <a:buChar char="v"/>
            </a:pPr>
            <a:endParaRPr lang="fr-FR" b="1" dirty="0" smtClean="0"/>
          </a:p>
          <a:p>
            <a:pPr algn="ctr"/>
            <a:endParaRPr lang="fr-FR" b="1" dirty="0" smtClean="0"/>
          </a:p>
          <a:p>
            <a:pPr algn="ctr"/>
            <a:endParaRPr lang="fr-FR" b="1" dirty="0" smtClean="0"/>
          </a:p>
          <a:p>
            <a:pPr algn="ctr"/>
            <a:endParaRPr lang="fr-FR" b="1" dirty="0" smtClean="0"/>
          </a:p>
          <a:p>
            <a:pPr algn="ctr"/>
            <a:endParaRPr lang="fr-FR" b="1" dirty="0" smtClean="0"/>
          </a:p>
          <a:p>
            <a:pPr algn="ctr"/>
            <a:endParaRPr lang="fr-FR" b="1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au 2"/>
          <p:cNvGraphicFramePr>
            <a:graphicFrameLocks noGrp="1"/>
          </p:cNvGraphicFramePr>
          <p:nvPr/>
        </p:nvGraphicFramePr>
        <p:xfrm>
          <a:off x="571474" y="357166"/>
          <a:ext cx="7929616" cy="2377399"/>
        </p:xfrm>
        <a:graphic>
          <a:graphicData uri="http://schemas.openxmlformats.org/drawingml/2006/table">
            <a:tbl>
              <a:tblPr/>
              <a:tblGrid>
                <a:gridCol w="997436"/>
                <a:gridCol w="997436"/>
                <a:gridCol w="1234327"/>
                <a:gridCol w="1234327"/>
                <a:gridCol w="997436"/>
                <a:gridCol w="1234327"/>
                <a:gridCol w="1234327"/>
              </a:tblGrid>
              <a:tr h="289743">
                <a:tc gridSpan="7"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 dirty="0">
                          <a:latin typeface="Book Antiqua"/>
                        </a:rPr>
                        <a:t>DÉCHÈTERIES DU SMICTOM 2009/2010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37062"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00" b="1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892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>
                          <a:latin typeface="Arial"/>
                        </a:rPr>
                        <a:t>ST MAGNE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>
                          <a:latin typeface="Arial"/>
                        </a:rPr>
                        <a:t>PINEUILH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 dirty="0">
                          <a:latin typeface="Arial"/>
                        </a:rPr>
                        <a:t>GENSAC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37062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Arial"/>
                        </a:rPr>
                        <a:t>2009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Arial"/>
                        </a:rPr>
                        <a:t>2010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Arial"/>
                        </a:rPr>
                        <a:t>2009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Arial"/>
                        </a:rPr>
                        <a:t>2010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Arial"/>
                        </a:rPr>
                        <a:t>2009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 dirty="0">
                          <a:latin typeface="Arial"/>
                        </a:rPr>
                        <a:t>2010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</a:tr>
              <a:tr h="223892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>
                          <a:latin typeface="Arial"/>
                        </a:rPr>
                        <a:t>Janvier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Arial"/>
                        </a:rPr>
                        <a:t>1 679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Arial"/>
                        </a:rPr>
                        <a:t>1 533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Arial"/>
                        </a:rPr>
                        <a:t>2 154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Arial"/>
                        </a:rPr>
                        <a:t>1 799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latin typeface="Arial"/>
                        </a:rPr>
                        <a:t>296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892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>
                          <a:latin typeface="Arial"/>
                        </a:rPr>
                        <a:t>Février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Arial"/>
                        </a:rPr>
                        <a:t>2 445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Arial"/>
                        </a:rPr>
                        <a:t>1 857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Arial"/>
                        </a:rPr>
                        <a:t>3 201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Arial"/>
                        </a:rPr>
                        <a:t>2 211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latin typeface="Arial"/>
                        </a:rPr>
                        <a:t>347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892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>
                          <a:latin typeface="Arial"/>
                        </a:rPr>
                        <a:t>Mars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Arial"/>
                        </a:rPr>
                        <a:t>2 640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Arial"/>
                        </a:rPr>
                        <a:t>2 687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Arial"/>
                        </a:rPr>
                        <a:t>3 380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Arial"/>
                        </a:rPr>
                        <a:t>3 433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latin typeface="Arial"/>
                        </a:rPr>
                        <a:t>604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892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>
                          <a:latin typeface="Arial"/>
                        </a:rPr>
                        <a:t>Avril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Arial"/>
                        </a:rPr>
                        <a:t>2 685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Arial"/>
                        </a:rPr>
                        <a:t>3 466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Arial"/>
                        </a:rPr>
                        <a:t>3 722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Arial"/>
                        </a:rPr>
                        <a:t>4 138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latin typeface="Arial"/>
                        </a:rPr>
                        <a:t>674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7062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>
                          <a:latin typeface="Arial"/>
                        </a:rPr>
                        <a:t>Mai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Arial"/>
                        </a:rPr>
                        <a:t>2 960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Arial"/>
                        </a:rPr>
                        <a:t>2 547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Arial"/>
                        </a:rPr>
                        <a:t>3 993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Arial"/>
                        </a:rPr>
                        <a:t>3 485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latin typeface="Arial"/>
                        </a:rPr>
                        <a:t>602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7062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Arial"/>
                        </a:rPr>
                        <a:t>TOTAL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Arial"/>
                        </a:rPr>
                        <a:t>12 409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Arial"/>
                        </a:rPr>
                        <a:t>12 090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Arial"/>
                        </a:rPr>
                        <a:t>16 450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Arial"/>
                        </a:rPr>
                        <a:t>15 066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Arial"/>
                        </a:rPr>
                        <a:t>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 dirty="0">
                          <a:latin typeface="Arial"/>
                        </a:rPr>
                        <a:t>2 523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" name="Graphique 3"/>
          <p:cNvGraphicFramePr>
            <a:graphicFrameLocks/>
          </p:cNvGraphicFramePr>
          <p:nvPr/>
        </p:nvGraphicFramePr>
        <p:xfrm>
          <a:off x="0" y="3429000"/>
          <a:ext cx="4429124" cy="32147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Graphique 4"/>
          <p:cNvGraphicFramePr>
            <a:graphicFrameLocks/>
          </p:cNvGraphicFramePr>
          <p:nvPr/>
        </p:nvGraphicFramePr>
        <p:xfrm>
          <a:off x="4643438" y="3429000"/>
          <a:ext cx="4214842" cy="342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/>
        </p:nvGraphicFramePr>
        <p:xfrm>
          <a:off x="571470" y="285728"/>
          <a:ext cx="7786743" cy="2786081"/>
        </p:xfrm>
        <a:graphic>
          <a:graphicData uri="http://schemas.openxmlformats.org/drawingml/2006/table">
            <a:tbl>
              <a:tblPr/>
              <a:tblGrid>
                <a:gridCol w="979465"/>
                <a:gridCol w="979465"/>
                <a:gridCol w="1212087"/>
                <a:gridCol w="1212087"/>
                <a:gridCol w="979465"/>
                <a:gridCol w="1212087"/>
                <a:gridCol w="1212087"/>
              </a:tblGrid>
              <a:tr h="304490">
                <a:tc gridSpan="7"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 dirty="0">
                          <a:latin typeface="Book Antiqua"/>
                        </a:rPr>
                        <a:t>FRÉQUENTATION DÉCHÈTERIES DE L'USERCTOM 2009/2010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74041">
                <a:tc>
                  <a:txBody>
                    <a:bodyPr/>
                    <a:lstStyle/>
                    <a:p>
                      <a:pPr algn="ctr" fontAlgn="b"/>
                      <a:endParaRPr lang="fr-FR" sz="1400" b="1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400" b="1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400" b="1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400" b="1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400" b="1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49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>
                          <a:latin typeface="Calibri"/>
                        </a:rPr>
                        <a:t>LA RÉOLE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>
                          <a:latin typeface="Calibri"/>
                        </a:rPr>
                        <a:t>RIMONS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 dirty="0">
                          <a:latin typeface="Calibri"/>
                        </a:rPr>
                        <a:t>SAUVETERRE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19714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2009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2010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2009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2010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2009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 dirty="0">
                          <a:latin typeface="Calibri"/>
                        </a:rPr>
                        <a:t>2010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258816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>
                          <a:latin typeface="Calibri"/>
                        </a:rPr>
                        <a:t>Janvier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Arial"/>
                        </a:rPr>
                        <a:t>1 624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Arial"/>
                        </a:rPr>
                        <a:t>1 486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Arial"/>
                        </a:rPr>
                        <a:t>352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Arial"/>
                        </a:rPr>
                        <a:t>336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Arial"/>
                        </a:rPr>
                        <a:t>443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latin typeface="Arial"/>
                        </a:rPr>
                        <a:t>387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816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>
                          <a:latin typeface="Calibri"/>
                        </a:rPr>
                        <a:t>Février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Arial"/>
                        </a:rPr>
                        <a:t>2 197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Arial"/>
                        </a:rPr>
                        <a:t>1 713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Arial"/>
                        </a:rPr>
                        <a:t>539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Arial"/>
                        </a:rPr>
                        <a:t>484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Arial"/>
                        </a:rPr>
                        <a:t>665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latin typeface="Arial"/>
                        </a:rPr>
                        <a:t>465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816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>
                          <a:latin typeface="Calibri"/>
                        </a:rPr>
                        <a:t>Mars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Arial"/>
                        </a:rPr>
                        <a:t>2 460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Arial"/>
                        </a:rPr>
                        <a:t>2 552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Arial"/>
                        </a:rPr>
                        <a:t>706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Arial"/>
                        </a:rPr>
                        <a:t>638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Arial"/>
                        </a:rPr>
                        <a:t>669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latin typeface="Arial"/>
                        </a:rPr>
                        <a:t>656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816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>
                          <a:latin typeface="Calibri"/>
                        </a:rPr>
                        <a:t>Avril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Arial"/>
                        </a:rPr>
                        <a:t>2 305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Arial"/>
                        </a:rPr>
                        <a:t>2 904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Arial"/>
                        </a:rPr>
                        <a:t>669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Arial"/>
                        </a:rPr>
                        <a:t>850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Arial"/>
                        </a:rPr>
                        <a:t>721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latin typeface="Arial"/>
                        </a:rPr>
                        <a:t>878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041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>
                          <a:latin typeface="Calibri"/>
                        </a:rPr>
                        <a:t>Mai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Arial"/>
                        </a:rPr>
                        <a:t>2 557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Arial"/>
                        </a:rPr>
                        <a:t>2 441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Arial"/>
                        </a:rPr>
                        <a:t>668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Arial"/>
                        </a:rPr>
                        <a:t>641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Arial"/>
                        </a:rPr>
                        <a:t>779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latin typeface="Arial"/>
                        </a:rPr>
                        <a:t>599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041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Arial"/>
                        </a:rPr>
                        <a:t>TOTAL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Arial"/>
                        </a:rPr>
                        <a:t>11 143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Arial"/>
                        </a:rPr>
                        <a:t>11 096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Arial"/>
                        </a:rPr>
                        <a:t>2 934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Arial"/>
                        </a:rPr>
                        <a:t>2 949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Arial"/>
                        </a:rPr>
                        <a:t>3 277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 dirty="0">
                          <a:latin typeface="Arial"/>
                        </a:rPr>
                        <a:t>2 985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" name="Graphique 2"/>
          <p:cNvGraphicFramePr>
            <a:graphicFrameLocks/>
          </p:cNvGraphicFramePr>
          <p:nvPr/>
        </p:nvGraphicFramePr>
        <p:xfrm>
          <a:off x="0" y="3786190"/>
          <a:ext cx="3071802" cy="30718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Graphique 3"/>
          <p:cNvGraphicFramePr>
            <a:graphicFrameLocks/>
          </p:cNvGraphicFramePr>
          <p:nvPr/>
        </p:nvGraphicFramePr>
        <p:xfrm>
          <a:off x="3143240" y="3857628"/>
          <a:ext cx="2786081" cy="30003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Graphique 4"/>
          <p:cNvGraphicFramePr>
            <a:graphicFrameLocks/>
          </p:cNvGraphicFramePr>
          <p:nvPr/>
        </p:nvGraphicFramePr>
        <p:xfrm>
          <a:off x="5929322" y="3857628"/>
          <a:ext cx="3000364" cy="30003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/>
          <p:cNvSpPr txBox="1"/>
          <p:nvPr/>
        </p:nvSpPr>
        <p:spPr>
          <a:xfrm>
            <a:off x="571472" y="1"/>
            <a:ext cx="8001056" cy="723274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softEdge rad="635000"/>
          </a:effectLst>
        </p:spPr>
        <p:txBody>
          <a:bodyPr wrap="square" rtlCol="0">
            <a:spAutoFit/>
          </a:bodyPr>
          <a:lstStyle/>
          <a:p>
            <a:pPr algn="ctr"/>
            <a:endParaRPr lang="fr-FR" b="1" dirty="0" smtClean="0"/>
          </a:p>
          <a:p>
            <a:pPr algn="ctr"/>
            <a:endParaRPr lang="fr-FR" b="1" dirty="0" smtClean="0"/>
          </a:p>
          <a:p>
            <a:pPr algn="ctr"/>
            <a:endParaRPr lang="fr-FR" b="1" dirty="0" smtClean="0"/>
          </a:p>
          <a:p>
            <a:pPr algn="ctr"/>
            <a:endParaRPr lang="fr-FR" b="1" dirty="0" smtClean="0"/>
          </a:p>
          <a:p>
            <a:pPr algn="ctr"/>
            <a:endParaRPr lang="fr-FR" b="1" dirty="0" smtClean="0"/>
          </a:p>
          <a:p>
            <a:pPr algn="ctr"/>
            <a:r>
              <a:rPr lang="fr-FR" sz="5400" b="1" i="1" u="sng" dirty="0" smtClean="0">
                <a:latin typeface="Baskerville Old Face" pitchFamily="18" charset="0"/>
              </a:rPr>
              <a:t>LES DÉCHÈTERIES</a:t>
            </a:r>
          </a:p>
          <a:p>
            <a:pPr algn="ctr"/>
            <a:endParaRPr lang="fr-FR" b="1" dirty="0" smtClean="0"/>
          </a:p>
          <a:p>
            <a:pPr lvl="3"/>
            <a:endParaRPr lang="fr-FR" sz="3200" b="1" dirty="0" smtClean="0">
              <a:latin typeface="Baskerville Old Face" pitchFamily="18" charset="0"/>
            </a:endParaRPr>
          </a:p>
          <a:p>
            <a:pPr lvl="3">
              <a:lnSpc>
                <a:spcPct val="150000"/>
              </a:lnSpc>
              <a:buBlip>
                <a:blip r:embed="rId2"/>
              </a:buBlip>
            </a:pPr>
            <a:r>
              <a:rPr lang="fr-FR" sz="4000" b="1" i="1" dirty="0" smtClean="0">
                <a:latin typeface="Baskerville Old Face" pitchFamily="18" charset="0"/>
              </a:rPr>
              <a:t> Coût  et  Tonnages            			   DMS</a:t>
            </a:r>
            <a:endParaRPr lang="fr-FR" sz="2400" b="1" dirty="0" smtClean="0">
              <a:latin typeface="Baskerville Old Face" pitchFamily="18" charset="0"/>
            </a:endParaRPr>
          </a:p>
          <a:p>
            <a:pPr>
              <a:buFont typeface="Wingdings" pitchFamily="2" charset="2"/>
              <a:buChar char="v"/>
            </a:pPr>
            <a:endParaRPr lang="fr-FR" sz="2400" b="1" dirty="0" smtClean="0">
              <a:latin typeface="Baskerville Old Face" pitchFamily="18" charset="0"/>
            </a:endParaRPr>
          </a:p>
          <a:p>
            <a:pPr algn="ctr"/>
            <a:endParaRPr lang="fr-FR" b="1" dirty="0" smtClean="0"/>
          </a:p>
          <a:p>
            <a:pPr algn="ctr"/>
            <a:endParaRPr lang="fr-FR" b="1" dirty="0" smtClean="0"/>
          </a:p>
          <a:p>
            <a:pPr algn="ctr"/>
            <a:endParaRPr lang="fr-FR" b="1" dirty="0" smtClean="0"/>
          </a:p>
          <a:p>
            <a:pPr algn="ctr"/>
            <a:endParaRPr lang="fr-FR" b="1" dirty="0" smtClean="0"/>
          </a:p>
          <a:p>
            <a:pPr algn="ctr"/>
            <a:endParaRPr lang="fr-FR" b="1" dirty="0" smtClean="0"/>
          </a:p>
          <a:p>
            <a:pPr algn="ctr"/>
            <a:endParaRPr lang="fr-FR" b="1" dirty="0" smtClean="0"/>
          </a:p>
          <a:p>
            <a:pPr algn="ctr"/>
            <a:endParaRPr lang="fr-FR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714356"/>
          </a:xfrm>
          <a:blipFill>
            <a:blip r:embed="rId2" cstate="print"/>
            <a:tile tx="0" ty="0" sx="100000" sy="100000" flip="none" algn="tl"/>
          </a:blipFill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>
            <a:normAutofit/>
          </a:bodyPr>
          <a:lstStyle/>
          <a:p>
            <a:r>
              <a:rPr lang="fr-FR" sz="2800" b="1" dirty="0" smtClean="0"/>
              <a:t>LE TONNAGE DES ORDURES MÉNAGÈRES</a:t>
            </a:r>
            <a:r>
              <a:rPr lang="fr-FR" sz="2800" dirty="0" smtClean="0"/>
              <a:t> </a:t>
            </a:r>
            <a:endParaRPr lang="fr-FR" sz="2800" dirty="0"/>
          </a:p>
        </p:txBody>
      </p:sp>
      <p:graphicFrame>
        <p:nvGraphicFramePr>
          <p:cNvPr id="4" name="Tableau 3"/>
          <p:cNvGraphicFramePr>
            <a:graphicFrameLocks noGrp="1"/>
          </p:cNvGraphicFramePr>
          <p:nvPr/>
        </p:nvGraphicFramePr>
        <p:xfrm>
          <a:off x="428596" y="785794"/>
          <a:ext cx="8286806" cy="2681297"/>
        </p:xfrm>
        <a:graphic>
          <a:graphicData uri="http://schemas.openxmlformats.org/drawingml/2006/table">
            <a:tbl>
              <a:tblPr/>
              <a:tblGrid>
                <a:gridCol w="1438057"/>
                <a:gridCol w="1312228"/>
                <a:gridCol w="1420081"/>
                <a:gridCol w="1438057"/>
                <a:gridCol w="1384131"/>
                <a:gridCol w="1294252"/>
              </a:tblGrid>
              <a:tr h="26348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 dirty="0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 gridSpan="5">
                  <a:txBody>
                    <a:bodyPr/>
                    <a:lstStyle/>
                    <a:p>
                      <a:pPr algn="ctr" fontAlgn="ctr"/>
                      <a:r>
                        <a:rPr lang="fr-FR" sz="1600" b="1" i="0" u="none" strike="noStrike" dirty="0">
                          <a:latin typeface="Calibri"/>
                        </a:rPr>
                        <a:t>     TONNAGES OM  USTOM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78979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 dirty="0">
                          <a:latin typeface="Calibri"/>
                        </a:rPr>
                        <a:t>MOIS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5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78979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>
                          <a:latin typeface="Calibri"/>
                        </a:rPr>
                        <a:t>2009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>
                          <a:latin typeface="Calibri"/>
                        </a:rPr>
                        <a:t>k/h(62 416)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>
                          <a:latin typeface="Calibri"/>
                        </a:rPr>
                        <a:t>2010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>
                          <a:latin typeface="Calibri"/>
                        </a:rPr>
                        <a:t>k/h(65 341)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 dirty="0">
                          <a:latin typeface="Calibri"/>
                        </a:rPr>
                        <a:t>ÉVOLUTION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263480"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1" i="0" u="none" strike="noStrike">
                          <a:latin typeface="Calibri"/>
                        </a:rPr>
                        <a:t>Janvier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1 535.54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25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1 395.38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21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 dirty="0">
                          <a:latin typeface="Calibri"/>
                        </a:rPr>
                        <a:t>-0.10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480"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1" i="0" u="none" strike="noStrike">
                          <a:latin typeface="Calibri"/>
                        </a:rPr>
                        <a:t>Février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1 345.20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22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1 254.28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19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 dirty="0">
                          <a:latin typeface="Calibri"/>
                        </a:rPr>
                        <a:t>-0.07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480"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1" i="0" u="none" strike="noStrike">
                          <a:latin typeface="Calibri"/>
                        </a:rPr>
                        <a:t>Mars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1 477.64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24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1 560.04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24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 dirty="0">
                          <a:latin typeface="Calibri"/>
                        </a:rPr>
                        <a:t>0.05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480"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1" i="0" u="none" strike="noStrike">
                          <a:latin typeface="Calibri"/>
                        </a:rPr>
                        <a:t>Avril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1 509.98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24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1 528.46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23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 dirty="0">
                          <a:latin typeface="Calibri"/>
                        </a:rPr>
                        <a:t>0.01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480"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1" i="0" u="none" strike="noStrike">
                          <a:latin typeface="Calibri"/>
                        </a:rPr>
                        <a:t>Mai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1 499.54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24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1 400.92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21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 dirty="0">
                          <a:latin typeface="Calibri"/>
                        </a:rPr>
                        <a:t>-0.07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48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>
                          <a:latin typeface="Calibri"/>
                        </a:rPr>
                        <a:t>TOTAL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>
                          <a:latin typeface="Calibri"/>
                        </a:rPr>
                        <a:t>7 367.90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118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>
                          <a:latin typeface="Calibri"/>
                        </a:rPr>
                        <a:t>7 139.08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109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 dirty="0">
                          <a:latin typeface="Calibri"/>
                        </a:rPr>
                        <a:t>-0.03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979"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1" i="0" u="none" strike="noStrike">
                          <a:latin typeface="Calibri"/>
                        </a:rPr>
                        <a:t>Evolution k/h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1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fr-FR" sz="1600" b="1" i="0" u="none" strike="noStrike" dirty="0">
                          <a:latin typeface="Calibri"/>
                        </a:rPr>
                        <a:t>-8.04%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1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1" i="0" u="none" strike="noStrike" dirty="0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Graphique 4"/>
          <p:cNvGraphicFramePr>
            <a:graphicFrameLocks/>
          </p:cNvGraphicFramePr>
          <p:nvPr/>
        </p:nvGraphicFramePr>
        <p:xfrm>
          <a:off x="1000100" y="3571876"/>
          <a:ext cx="7358114" cy="32861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au 4"/>
          <p:cNvGraphicFramePr>
            <a:graphicFrameLocks noGrp="1"/>
          </p:cNvGraphicFramePr>
          <p:nvPr/>
        </p:nvGraphicFramePr>
        <p:xfrm>
          <a:off x="357155" y="285728"/>
          <a:ext cx="8429689" cy="3286148"/>
        </p:xfrm>
        <a:graphic>
          <a:graphicData uri="http://schemas.openxmlformats.org/drawingml/2006/table">
            <a:tbl>
              <a:tblPr/>
              <a:tblGrid>
                <a:gridCol w="1176920"/>
                <a:gridCol w="1176920"/>
                <a:gridCol w="1176920"/>
                <a:gridCol w="1176920"/>
                <a:gridCol w="1368169"/>
                <a:gridCol w="1176920"/>
                <a:gridCol w="1176920"/>
              </a:tblGrid>
              <a:tr h="352088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fr-FR" sz="2000" b="1" i="0" u="none" strike="noStrike" dirty="0">
                          <a:latin typeface="Calibri"/>
                        </a:rPr>
                        <a:t>COÛTS DU TRAITEMENT DES DMS DES DÉCHÈTERIES DU SMICTOM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01789">
                <a:tc>
                  <a:txBody>
                    <a:bodyPr/>
                    <a:lstStyle/>
                    <a:p>
                      <a:pPr algn="ctr" fontAlgn="b"/>
                      <a:endParaRPr lang="fr-FR" sz="1400" b="0" i="0" u="none" strike="noStrike" dirty="0">
                        <a:latin typeface="Arial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600" b="0" i="0" u="none" strike="noStrike">
                        <a:latin typeface="Arial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600" b="0" i="0" u="none" strike="noStrike">
                        <a:latin typeface="Arial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600" b="0" i="0" u="none" strike="noStrike">
                        <a:latin typeface="Arial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600" b="0" i="0" u="none" strike="noStrike">
                        <a:latin typeface="Arial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600" b="0" i="0" u="none" strike="noStrike">
                        <a:latin typeface="Arial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600" b="0" i="0" u="none" strike="noStrike" dirty="0"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023">
                <a:tc>
                  <a:txBody>
                    <a:bodyPr/>
                    <a:lstStyle/>
                    <a:p>
                      <a:pPr algn="ctr" fontAlgn="b"/>
                      <a:endParaRPr lang="fr-FR" sz="1400" b="0" i="0" u="none" strike="noStrike">
                        <a:latin typeface="Arial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 dirty="0">
                          <a:latin typeface="Calibri"/>
                        </a:rPr>
                        <a:t>ST MAGNE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 dirty="0">
                          <a:latin typeface="Calibri"/>
                        </a:rPr>
                        <a:t>PINEUILH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 dirty="0">
                          <a:latin typeface="Calibri"/>
                        </a:rPr>
                        <a:t>GENSAC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01789">
                <a:tc>
                  <a:txBody>
                    <a:bodyPr/>
                    <a:lstStyle/>
                    <a:p>
                      <a:pPr algn="ctr" fontAlgn="b"/>
                      <a:endParaRPr lang="fr-FR" sz="1400" b="0" i="0" u="none" strike="noStrike">
                        <a:latin typeface="Arial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2009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2010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2009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2010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2009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 dirty="0">
                          <a:latin typeface="Calibri"/>
                        </a:rPr>
                        <a:t>2010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285023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Janvier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0.00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0.00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0.00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1 233.03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latin typeface="Calibri"/>
                        </a:rPr>
                        <a:t>0.00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023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Février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1 763.24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1 047.55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1 573.76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0.00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latin typeface="Calibri"/>
                        </a:rPr>
                        <a:t>0.00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023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Mars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1 118.19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1 448.26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1 003.00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1 217.84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latin typeface="Calibri"/>
                        </a:rPr>
                        <a:t>877.11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023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Avril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1 415.38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1 521.51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2 473.80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1 253.31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latin typeface="Calibri"/>
                        </a:rPr>
                        <a:t>0.00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789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Mai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804.04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0.00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624.06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1 705.33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latin typeface="Calibri"/>
                        </a:rPr>
                        <a:t>1371.37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789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TOTAL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5 100.85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4 017.32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5 674.62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5 409.51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0.00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 dirty="0">
                          <a:latin typeface="Calibri"/>
                        </a:rPr>
                        <a:t>2248.48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301789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Évolution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 dirty="0">
                          <a:latin typeface="Calibri"/>
                        </a:rPr>
                        <a:t>-26.97%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 dirty="0">
                          <a:latin typeface="Calibri"/>
                        </a:rPr>
                        <a:t>-4.90%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 dirty="0">
                          <a:latin typeface="Calibri"/>
                        </a:rPr>
                        <a:t>100.00%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Graphique 5"/>
          <p:cNvGraphicFramePr>
            <a:graphicFrameLocks/>
          </p:cNvGraphicFramePr>
          <p:nvPr/>
        </p:nvGraphicFramePr>
        <p:xfrm>
          <a:off x="0" y="3929066"/>
          <a:ext cx="4286248" cy="27146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Graphique 6"/>
          <p:cNvGraphicFramePr>
            <a:graphicFrameLocks/>
          </p:cNvGraphicFramePr>
          <p:nvPr/>
        </p:nvGraphicFramePr>
        <p:xfrm>
          <a:off x="4357686" y="3786190"/>
          <a:ext cx="4357718" cy="2857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au 4"/>
          <p:cNvGraphicFramePr>
            <a:graphicFrameLocks noGrp="1"/>
          </p:cNvGraphicFramePr>
          <p:nvPr/>
        </p:nvGraphicFramePr>
        <p:xfrm>
          <a:off x="285723" y="357166"/>
          <a:ext cx="8286803" cy="2928957"/>
        </p:xfrm>
        <a:graphic>
          <a:graphicData uri="http://schemas.openxmlformats.org/drawingml/2006/table">
            <a:tbl>
              <a:tblPr/>
              <a:tblGrid>
                <a:gridCol w="1183829"/>
                <a:gridCol w="1183829"/>
                <a:gridCol w="1183829"/>
                <a:gridCol w="1183829"/>
                <a:gridCol w="1183829"/>
                <a:gridCol w="1183829"/>
                <a:gridCol w="1183829"/>
              </a:tblGrid>
              <a:tr h="313817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fr-FR" sz="2000" b="1" i="0" u="none" strike="noStrike" dirty="0">
                          <a:latin typeface="Calibri"/>
                        </a:rPr>
                        <a:t>TONNAGES   DMS   DES   DÉCHÈTERIES  DU  SMICTOM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68986"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042"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 dirty="0">
                          <a:latin typeface="Calibri"/>
                        </a:rPr>
                        <a:t>ST MAGNE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 dirty="0">
                          <a:latin typeface="Calibri"/>
                        </a:rPr>
                        <a:t>PINEUILH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 dirty="0">
                          <a:latin typeface="Calibri"/>
                        </a:rPr>
                        <a:t>GENSAC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68986"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2009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2010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2009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2010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2009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 dirty="0">
                          <a:latin typeface="Calibri"/>
                        </a:rPr>
                        <a:t>2010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254042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>
                          <a:latin typeface="Calibri"/>
                        </a:rPr>
                        <a:t>Janvier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0.00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0.00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0.00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1.55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latin typeface="Calibri"/>
                        </a:rPr>
                        <a:t>0.00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042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>
                          <a:latin typeface="Calibri"/>
                        </a:rPr>
                        <a:t>Février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2.78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1.45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1.88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0.00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latin typeface="Calibri"/>
                        </a:rPr>
                        <a:t>0.00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042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>
                          <a:latin typeface="Calibri"/>
                        </a:rPr>
                        <a:t>Mars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1.88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1.58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2.07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1.42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latin typeface="Calibri"/>
                        </a:rPr>
                        <a:t>1.20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042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>
                          <a:latin typeface="Calibri"/>
                        </a:rPr>
                        <a:t>Avril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1.36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1.74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2.73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1.49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latin typeface="Calibri"/>
                        </a:rPr>
                        <a:t>0.00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986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>
                          <a:latin typeface="Calibri"/>
                        </a:rPr>
                        <a:t>Mai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1.65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0.00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0.71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1.90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latin typeface="Calibri"/>
                        </a:rPr>
                        <a:t>1.47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986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TOTAL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7.66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4.77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7.39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6.36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0.00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 dirty="0">
                          <a:latin typeface="Calibri"/>
                        </a:rPr>
                        <a:t>2.67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268986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Évolution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-60.65%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-16.24%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 dirty="0">
                          <a:latin typeface="Calibri"/>
                        </a:rPr>
                        <a:t>0.00%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Graphique 5"/>
          <p:cNvGraphicFramePr>
            <a:graphicFrameLocks/>
          </p:cNvGraphicFramePr>
          <p:nvPr/>
        </p:nvGraphicFramePr>
        <p:xfrm>
          <a:off x="214282" y="3786190"/>
          <a:ext cx="3929090" cy="28622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Graphique 6"/>
          <p:cNvGraphicFramePr>
            <a:graphicFrameLocks/>
          </p:cNvGraphicFramePr>
          <p:nvPr/>
        </p:nvGraphicFramePr>
        <p:xfrm>
          <a:off x="4357686" y="3857628"/>
          <a:ext cx="4429156" cy="27860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au 7"/>
          <p:cNvGraphicFramePr>
            <a:graphicFrameLocks noGrp="1"/>
          </p:cNvGraphicFramePr>
          <p:nvPr/>
        </p:nvGraphicFramePr>
        <p:xfrm>
          <a:off x="357157" y="214295"/>
          <a:ext cx="8358250" cy="3097370"/>
        </p:xfrm>
        <a:graphic>
          <a:graphicData uri="http://schemas.openxmlformats.org/drawingml/2006/table">
            <a:tbl>
              <a:tblPr/>
              <a:tblGrid>
                <a:gridCol w="1166946"/>
                <a:gridCol w="1166946"/>
                <a:gridCol w="1166946"/>
                <a:gridCol w="1166946"/>
                <a:gridCol w="1356574"/>
                <a:gridCol w="1166946"/>
                <a:gridCol w="1166946"/>
              </a:tblGrid>
              <a:tr h="279257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fr-FR" sz="2000" b="1" i="0" u="none" strike="noStrike" dirty="0">
                          <a:latin typeface="Calibri"/>
                        </a:rPr>
                        <a:t>COÛTS DU TRAITEMENT DES DMS DES DÉCHÈTERIES DE L'USERCTOM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79257"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257"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RIMONS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SAUVETERRE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LA RÉOLE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79257"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2009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2010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2009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2010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2009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2010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279257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>
                          <a:latin typeface="Calibri"/>
                        </a:rPr>
                        <a:t>Janvier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198.07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573.08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188.28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918.77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731.73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257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>
                          <a:latin typeface="Calibri"/>
                        </a:rPr>
                        <a:t>Février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181.30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188.99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620.00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552.38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581.95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257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>
                          <a:latin typeface="Calibri"/>
                        </a:rPr>
                        <a:t>Mars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957.10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420.04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202.13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735.66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1 565.56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1 264.60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257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>
                          <a:latin typeface="Calibri"/>
                        </a:rPr>
                        <a:t>Avril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203.58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578.83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273.95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340.15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624.20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530.78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257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>
                          <a:latin typeface="Calibri"/>
                        </a:rPr>
                        <a:t>Mai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536.71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437.50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579.93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678.76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808.58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1 301.65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257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TOTAL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2 076.76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2 198.44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1 864.29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2 306.95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3 917.11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4 410.71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279257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Évolution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5.53%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19.19%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 dirty="0">
                          <a:latin typeface="Calibri"/>
                        </a:rPr>
                        <a:t>11.19%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Graphique 8"/>
          <p:cNvGraphicFramePr>
            <a:graphicFrameLocks/>
          </p:cNvGraphicFramePr>
          <p:nvPr/>
        </p:nvGraphicFramePr>
        <p:xfrm>
          <a:off x="0" y="4071942"/>
          <a:ext cx="3143240" cy="24955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Graphique 9"/>
          <p:cNvGraphicFramePr>
            <a:graphicFrameLocks/>
          </p:cNvGraphicFramePr>
          <p:nvPr/>
        </p:nvGraphicFramePr>
        <p:xfrm>
          <a:off x="3071802" y="4214818"/>
          <a:ext cx="3000396" cy="23574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Graphique 10"/>
          <p:cNvGraphicFramePr>
            <a:graphicFrameLocks/>
          </p:cNvGraphicFramePr>
          <p:nvPr/>
        </p:nvGraphicFramePr>
        <p:xfrm>
          <a:off x="5929322" y="4214818"/>
          <a:ext cx="3214678" cy="23574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au 5"/>
          <p:cNvGraphicFramePr>
            <a:graphicFrameLocks noGrp="1"/>
          </p:cNvGraphicFramePr>
          <p:nvPr/>
        </p:nvGraphicFramePr>
        <p:xfrm>
          <a:off x="500037" y="428601"/>
          <a:ext cx="8072491" cy="2857523"/>
        </p:xfrm>
        <a:graphic>
          <a:graphicData uri="http://schemas.openxmlformats.org/drawingml/2006/table">
            <a:tbl>
              <a:tblPr/>
              <a:tblGrid>
                <a:gridCol w="1153213"/>
                <a:gridCol w="1153213"/>
                <a:gridCol w="1153213"/>
                <a:gridCol w="1153213"/>
                <a:gridCol w="1153213"/>
                <a:gridCol w="1153213"/>
                <a:gridCol w="1153213"/>
              </a:tblGrid>
              <a:tr h="306163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fr-FR" sz="1600" b="1" i="0" u="none" strike="noStrike" dirty="0">
                          <a:latin typeface="Calibri"/>
                        </a:rPr>
                        <a:t>TONNAGES   DMS   DES   DÉCHÈTERIES  DE  L'USERCTOM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62426">
                <a:tc>
                  <a:txBody>
                    <a:bodyPr/>
                    <a:lstStyle/>
                    <a:p>
                      <a:pPr algn="l" fontAlgn="b"/>
                      <a:endParaRPr lang="fr-FR" sz="1600" b="0" i="0" u="none" strike="noStrike"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600" b="0" i="0" u="none" strike="noStrike"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600" b="0" i="0" u="none" strike="noStrike"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600" b="0" i="0" u="none" strike="noStrike"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600" b="0" i="0" u="none" strike="noStrike"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600" b="0" i="0" u="none" strike="noStrike"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600" b="0" i="0" u="none" strike="noStrike" dirty="0">
                        <a:latin typeface="Arial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846">
                <a:tc>
                  <a:txBody>
                    <a:bodyPr/>
                    <a:lstStyle/>
                    <a:p>
                      <a:pPr algn="l" fontAlgn="b"/>
                      <a:endParaRPr lang="fr-FR" sz="1600" b="0" i="0" u="none" strike="noStrike"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>
                          <a:latin typeface="Calibri"/>
                        </a:rPr>
                        <a:t>RIMONS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>
                          <a:latin typeface="Calibri"/>
                        </a:rPr>
                        <a:t>SAUVETERRE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 dirty="0">
                          <a:latin typeface="Calibri"/>
                        </a:rPr>
                        <a:t>LA RÉOLE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62426"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2009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2010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2009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2010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2009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 dirty="0">
                          <a:latin typeface="Calibri"/>
                        </a:rPr>
                        <a:t>2010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247846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>
                          <a:latin typeface="Calibri"/>
                        </a:rPr>
                        <a:t>Janvier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0.32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0.65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0.24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0.00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1.50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latin typeface="Calibri"/>
                        </a:rPr>
                        <a:t>0.75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846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>
                          <a:latin typeface="Calibri"/>
                        </a:rPr>
                        <a:t>Février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0.24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0.26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1.23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0.49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0.00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latin typeface="Calibri"/>
                        </a:rPr>
                        <a:t>0.76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846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>
                          <a:latin typeface="Calibri"/>
                        </a:rPr>
                        <a:t>Mars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1.93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0.38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0.37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0.73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2.70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latin typeface="Calibri"/>
                        </a:rPr>
                        <a:t>1.46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846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>
                          <a:latin typeface="Calibri"/>
                        </a:rPr>
                        <a:t>Avril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0.27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0.83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0.33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0.44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0.83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latin typeface="Calibri"/>
                        </a:rPr>
                        <a:t>0.65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426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>
                          <a:latin typeface="Calibri"/>
                        </a:rPr>
                        <a:t>Mai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0.43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0.46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0.57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0.70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1.75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latin typeface="Calibri"/>
                        </a:rPr>
                        <a:t>1.60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426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TOTAL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3.18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2.58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2.74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2.37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6.78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 dirty="0">
                          <a:latin typeface="Calibri"/>
                        </a:rPr>
                        <a:t>5.22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262426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Évolution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-23.42%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-15.60%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 dirty="0">
                          <a:latin typeface="Calibri"/>
                        </a:rPr>
                        <a:t>-29.93%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Graphique 6"/>
          <p:cNvGraphicFramePr>
            <a:graphicFrameLocks/>
          </p:cNvGraphicFramePr>
          <p:nvPr/>
        </p:nvGraphicFramePr>
        <p:xfrm>
          <a:off x="0" y="4071942"/>
          <a:ext cx="3071802" cy="25717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Graphique 7"/>
          <p:cNvGraphicFramePr>
            <a:graphicFrameLocks/>
          </p:cNvGraphicFramePr>
          <p:nvPr/>
        </p:nvGraphicFramePr>
        <p:xfrm>
          <a:off x="2857488" y="4071942"/>
          <a:ext cx="3143272" cy="25717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Graphique 8"/>
          <p:cNvGraphicFramePr>
            <a:graphicFrameLocks/>
          </p:cNvGraphicFramePr>
          <p:nvPr/>
        </p:nvGraphicFramePr>
        <p:xfrm>
          <a:off x="5929290" y="4214818"/>
          <a:ext cx="3214710" cy="22621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/>
        </p:nvGraphicFramePr>
        <p:xfrm>
          <a:off x="500034" y="214287"/>
          <a:ext cx="8001055" cy="3357588"/>
        </p:xfrm>
        <a:graphic>
          <a:graphicData uri="http://schemas.openxmlformats.org/drawingml/2006/table">
            <a:tbl>
              <a:tblPr/>
              <a:tblGrid>
                <a:gridCol w="1249587"/>
                <a:gridCol w="1416199"/>
                <a:gridCol w="1416199"/>
                <a:gridCol w="1249587"/>
                <a:gridCol w="1288986"/>
                <a:gridCol w="1380497"/>
              </a:tblGrid>
              <a:tr h="329937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 dirty="0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 gridSpan="5">
                  <a:txBody>
                    <a:bodyPr/>
                    <a:lstStyle/>
                    <a:p>
                      <a:pPr algn="ctr" fontAlgn="ctr"/>
                      <a:r>
                        <a:rPr lang="fr-FR" sz="1600" b="1" i="0" u="none" strike="noStrike" dirty="0">
                          <a:latin typeface="Calibri"/>
                        </a:rPr>
                        <a:t>         TONNAGES OM SMICTOM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49343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 dirty="0">
                          <a:latin typeface="Calibri"/>
                        </a:rPr>
                        <a:t>MOIS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5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49343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>
                          <a:latin typeface="Calibri"/>
                        </a:rPr>
                        <a:t>2009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>
                          <a:latin typeface="Calibri"/>
                        </a:rPr>
                        <a:t>k/h(37386)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>
                          <a:latin typeface="Calibri"/>
                        </a:rPr>
                        <a:t>2010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>
                          <a:latin typeface="Calibri"/>
                        </a:rPr>
                        <a:t>k/h(38 982)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 dirty="0">
                          <a:latin typeface="Calibri"/>
                        </a:rPr>
                        <a:t>ÉVOLUTION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329937"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1" i="0" u="none" strike="noStrike">
                          <a:latin typeface="Calibri"/>
                        </a:rPr>
                        <a:t>Janvier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898.59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24.04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840.58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21.56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 dirty="0">
                          <a:latin typeface="Calibri"/>
                        </a:rPr>
                        <a:t>-0.07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9937"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1" i="0" u="none" strike="noStrike">
                          <a:latin typeface="Calibri"/>
                        </a:rPr>
                        <a:t>Février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838.64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22.43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795.12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20.40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 dirty="0">
                          <a:latin typeface="Calibri"/>
                        </a:rPr>
                        <a:t>-0.05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9937"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1" i="0" u="none" strike="noStrike">
                          <a:latin typeface="Calibri"/>
                        </a:rPr>
                        <a:t>Mars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934.46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24.99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960.31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24.63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 dirty="0">
                          <a:latin typeface="Calibri"/>
                        </a:rPr>
                        <a:t>0.03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9937"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1" i="0" u="none" strike="noStrike">
                          <a:latin typeface="Calibri"/>
                        </a:rPr>
                        <a:t>Avril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960.16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25.68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967.68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24.82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 dirty="0">
                          <a:latin typeface="Calibri"/>
                        </a:rPr>
                        <a:t>0.01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9937"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1" i="0" u="none" strike="noStrike">
                          <a:latin typeface="Calibri"/>
                        </a:rPr>
                        <a:t>Mai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948.80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25.38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902.50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23.15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 dirty="0">
                          <a:latin typeface="Calibri"/>
                        </a:rPr>
                        <a:t>-0.05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9937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>
                          <a:latin typeface="Calibri"/>
                        </a:rPr>
                        <a:t>TOTAL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>
                          <a:latin typeface="Calibri"/>
                        </a:rPr>
                        <a:t>4 580.65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122.52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>
                          <a:latin typeface="Calibri"/>
                        </a:rPr>
                        <a:t>4 466.19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114.57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 dirty="0">
                          <a:latin typeface="Calibri"/>
                        </a:rPr>
                        <a:t>-0.03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9343"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1" i="0" u="none" strike="noStrike" dirty="0">
                          <a:latin typeface="Calibri"/>
                        </a:rPr>
                        <a:t>Evolution k/h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1" i="0" u="none" strike="noStrike" dirty="0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 dirty="0">
                          <a:latin typeface="Calibri"/>
                        </a:rPr>
                        <a:t>-6.94%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 dirty="0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1" i="0" u="none" strike="noStrike" dirty="0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Graphique 4"/>
          <p:cNvGraphicFramePr>
            <a:graphicFrameLocks/>
          </p:cNvGraphicFramePr>
          <p:nvPr/>
        </p:nvGraphicFramePr>
        <p:xfrm>
          <a:off x="1285852" y="3643314"/>
          <a:ext cx="6357982" cy="32146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/>
        </p:nvGraphicFramePr>
        <p:xfrm>
          <a:off x="642911" y="285732"/>
          <a:ext cx="7429550" cy="3429020"/>
        </p:xfrm>
        <a:graphic>
          <a:graphicData uri="http://schemas.openxmlformats.org/drawingml/2006/table">
            <a:tbl>
              <a:tblPr/>
              <a:tblGrid>
                <a:gridCol w="1289293"/>
                <a:gridCol w="1176480"/>
                <a:gridCol w="1273177"/>
                <a:gridCol w="1289293"/>
                <a:gridCol w="1240943"/>
                <a:gridCol w="1160364"/>
              </a:tblGrid>
              <a:tr h="342902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 dirty="0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 gridSpan="5">
                  <a:txBody>
                    <a:bodyPr/>
                    <a:lstStyle/>
                    <a:p>
                      <a:pPr algn="ctr" fontAlgn="ctr"/>
                      <a:r>
                        <a:rPr lang="fr-FR" sz="1600" b="1" i="0" u="none" strike="noStrike">
                          <a:latin typeface="Calibri"/>
                        </a:rPr>
                        <a:t>       TONNAGES OM USERCTOM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42902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>
                          <a:latin typeface="Calibri"/>
                        </a:rPr>
                        <a:t>MOIS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5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42902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>
                          <a:latin typeface="Calibri"/>
                        </a:rPr>
                        <a:t>2009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>
                          <a:latin typeface="Calibri"/>
                        </a:rPr>
                        <a:t>k/h(25 030 )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>
                          <a:latin typeface="Calibri"/>
                        </a:rPr>
                        <a:t>2010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>
                          <a:latin typeface="Calibri"/>
                        </a:rPr>
                        <a:t>k/h(26 359)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>
                          <a:latin typeface="Calibri"/>
                        </a:rPr>
                        <a:t>ÉVOLUTION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</a:tr>
              <a:tr h="342902"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1" i="0" u="none" strike="noStrike">
                          <a:latin typeface="Calibri"/>
                        </a:rPr>
                        <a:t>Janvier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558.28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22.30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521.70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19.79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 dirty="0">
                          <a:latin typeface="Calibri"/>
                        </a:rPr>
                        <a:t>-0.07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902"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1" i="0" u="none" strike="noStrike">
                          <a:latin typeface="Calibri"/>
                        </a:rPr>
                        <a:t>Février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502.83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20.09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488.54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18.53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 dirty="0">
                          <a:latin typeface="Calibri"/>
                        </a:rPr>
                        <a:t>-0.03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902"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1" i="0" u="none" strike="noStrike">
                          <a:latin typeface="Calibri"/>
                        </a:rPr>
                        <a:t>Mars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542.42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21.67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565.26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21.44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 dirty="0">
                          <a:latin typeface="Calibri"/>
                        </a:rPr>
                        <a:t>0.04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902"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1" i="0" u="none" strike="noStrike">
                          <a:latin typeface="Calibri"/>
                        </a:rPr>
                        <a:t>Avril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546.60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21.84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563.10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21.36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 dirty="0">
                          <a:latin typeface="Calibri"/>
                        </a:rPr>
                        <a:t>0.03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902"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1" i="0" u="none" strike="noStrike">
                          <a:latin typeface="Calibri"/>
                        </a:rPr>
                        <a:t>Mai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567.24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22.66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515.26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19.55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 dirty="0">
                          <a:latin typeface="Calibri"/>
                        </a:rPr>
                        <a:t>-0.10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902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>
                          <a:latin typeface="Calibri"/>
                        </a:rPr>
                        <a:t>TOTAL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>
                          <a:latin typeface="Calibri"/>
                        </a:rPr>
                        <a:t>2717.37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108.56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>
                          <a:latin typeface="Calibri"/>
                        </a:rPr>
                        <a:t>2653.86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latin typeface="Calibri"/>
                        </a:rPr>
                        <a:t>100.68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 dirty="0">
                          <a:latin typeface="Calibri"/>
                        </a:rPr>
                        <a:t>-0.02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902"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1" i="0" u="none" strike="noStrike">
                          <a:latin typeface="Calibri"/>
                        </a:rPr>
                        <a:t>Evolution k/h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 dirty="0">
                          <a:latin typeface="Calibri"/>
                        </a:rPr>
                        <a:t>-7.83%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Graphique 4"/>
          <p:cNvGraphicFramePr>
            <a:graphicFrameLocks/>
          </p:cNvGraphicFramePr>
          <p:nvPr/>
        </p:nvGraphicFramePr>
        <p:xfrm>
          <a:off x="1214414" y="3786190"/>
          <a:ext cx="6572296" cy="30718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/>
          <p:cNvSpPr txBox="1"/>
          <p:nvPr/>
        </p:nvSpPr>
        <p:spPr>
          <a:xfrm>
            <a:off x="571472" y="2214554"/>
            <a:ext cx="8001056" cy="1107996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35000">
                <a:schemeClr val="dk1">
                  <a:tint val="37000"/>
                  <a:satMod val="300000"/>
                </a:schemeClr>
              </a:gs>
              <a:gs pos="100000">
                <a:schemeClr val="dk1">
                  <a:tint val="15000"/>
                  <a:satMod val="350000"/>
                </a:schemeClr>
              </a:gs>
            </a:gsLst>
            <a:lin ang="16200000" scaled="1"/>
          </a:gra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1">
            <a:schemeClr val="dk1"/>
          </a:lnRef>
          <a:fillRef idx="1002">
            <a:schemeClr val="lt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6600" b="1" dirty="0" smtClean="0">
                <a:latin typeface="Baskerville Old Face" pitchFamily="18" charset="0"/>
              </a:rPr>
              <a:t>LE TRI SÉLECTIF</a:t>
            </a:r>
            <a:endParaRPr lang="fr-FR" sz="6600" b="1" dirty="0">
              <a:latin typeface="Baskerville Old Face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/>
        </p:nvGraphicFramePr>
        <p:xfrm>
          <a:off x="214280" y="5"/>
          <a:ext cx="8644002" cy="3357556"/>
        </p:xfrm>
        <a:graphic>
          <a:graphicData uri="http://schemas.openxmlformats.org/drawingml/2006/table">
            <a:tbl>
              <a:tblPr/>
              <a:tblGrid>
                <a:gridCol w="1076066"/>
                <a:gridCol w="945992"/>
                <a:gridCol w="945992"/>
                <a:gridCol w="945992"/>
                <a:gridCol w="945992"/>
                <a:gridCol w="945992"/>
                <a:gridCol w="945992"/>
                <a:gridCol w="945992"/>
                <a:gridCol w="945992"/>
              </a:tblGrid>
              <a:tr h="334163">
                <a:tc gridSpan="9"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TONNAGE  TRI SELECTIF HORS VERRE - CENTRE DE TRI ILLATS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86427"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514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TONNAGES SMICTOM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 dirty="0">
                          <a:latin typeface="Calibri"/>
                        </a:rPr>
                        <a:t>TONNAGE USERCTOM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70514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MOIS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>
                          <a:latin typeface="Calibri"/>
                        </a:rPr>
                        <a:t>2009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k/h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>
                          <a:latin typeface="Calibri"/>
                        </a:rPr>
                        <a:t>2010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k/h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>
                          <a:latin typeface="Calibri"/>
                        </a:rPr>
                        <a:t>2009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k/h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>
                          <a:latin typeface="Calibri"/>
                        </a:rPr>
                        <a:t>2010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 dirty="0">
                          <a:latin typeface="Calibri"/>
                        </a:rPr>
                        <a:t>k/h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286427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38 982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38 982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26 359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 dirty="0">
                          <a:latin typeface="Calibri"/>
                        </a:rPr>
                        <a:t>26 359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270514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>
                          <a:latin typeface="Calibri"/>
                        </a:rPr>
                        <a:t>Janvier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133.71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3.43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133.92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3.44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82.83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3.14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77.30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latin typeface="Calibri"/>
                        </a:rPr>
                        <a:t>2.93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514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>
                          <a:latin typeface="Calibri"/>
                        </a:rPr>
                        <a:t>Février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121.19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3.11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113.19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2.90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74.81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2.84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73.27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latin typeface="Calibri"/>
                        </a:rPr>
                        <a:t>2.78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514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>
                          <a:latin typeface="Calibri"/>
                        </a:rPr>
                        <a:t>Mars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120.22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3.08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131.51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3.37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84.56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3.21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85.43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latin typeface="Calibri"/>
                        </a:rPr>
                        <a:t>3.24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514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>
                          <a:latin typeface="Calibri"/>
                        </a:rPr>
                        <a:t>Avril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146.70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3.76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121.34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3.11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92.48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3.51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83.24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latin typeface="Calibri"/>
                        </a:rPr>
                        <a:t>3.16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514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>
                          <a:latin typeface="Calibri"/>
                        </a:rPr>
                        <a:t>Mai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121.49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3.12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137.88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3.54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76.03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2.88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79.12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latin typeface="Calibri"/>
                        </a:rPr>
                        <a:t>3.00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514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TOTAL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643.31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16.50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637.84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16.36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410.71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latin typeface="Calibri"/>
                        </a:rPr>
                        <a:t>16.41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398.36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latin typeface="Calibri"/>
                        </a:rPr>
                        <a:t>15.11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286427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>
                          <a:latin typeface="Calibri"/>
                        </a:rPr>
                        <a:t>Evolution k/h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-0.86%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latin typeface="Calibri"/>
                        </a:rPr>
                        <a:t>-8.57%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Graphique 4"/>
          <p:cNvGraphicFramePr>
            <a:graphicFrameLocks/>
          </p:cNvGraphicFramePr>
          <p:nvPr/>
        </p:nvGraphicFramePr>
        <p:xfrm>
          <a:off x="0" y="3571876"/>
          <a:ext cx="4572000" cy="26908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Graphique 5"/>
          <p:cNvGraphicFramePr>
            <a:graphicFrameLocks/>
          </p:cNvGraphicFramePr>
          <p:nvPr/>
        </p:nvGraphicFramePr>
        <p:xfrm>
          <a:off x="4572000" y="3429000"/>
          <a:ext cx="4400554" cy="28336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avec flèche vers le bas 5"/>
          <p:cNvSpPr/>
          <p:nvPr/>
        </p:nvSpPr>
        <p:spPr>
          <a:xfrm>
            <a:off x="0" y="3143248"/>
            <a:ext cx="4643438" cy="1500198"/>
          </a:xfrm>
          <a:prstGeom prst="downArrowCallout">
            <a:avLst/>
          </a:prstGeom>
          <a:solidFill>
            <a:schemeClr val="accent3">
              <a:lumMod val="50000"/>
            </a:schemeClr>
          </a:solidFill>
          <a:ln>
            <a:noFill/>
          </a:ln>
          <a:effectLst>
            <a:outerShdw blurRad="40000" dist="20000" dir="5400000" rotWithShape="0">
              <a:srgbClr val="000000">
                <a:alpha val="38000"/>
              </a:srgbClr>
            </a:outerShdw>
            <a:softEdge rad="317500"/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 smtClean="0"/>
              <a:t>PORTE  A PORTE</a:t>
            </a:r>
            <a:endParaRPr lang="fr-FR" sz="2800" dirty="0"/>
          </a:p>
        </p:txBody>
      </p:sp>
      <p:sp>
        <p:nvSpPr>
          <p:cNvPr id="7" name="Rectangle avec flèche vers le bas 6"/>
          <p:cNvSpPr/>
          <p:nvPr/>
        </p:nvSpPr>
        <p:spPr>
          <a:xfrm>
            <a:off x="4572000" y="3071810"/>
            <a:ext cx="4572000" cy="1785950"/>
          </a:xfrm>
          <a:prstGeom prst="downArrowCallout">
            <a:avLst/>
          </a:prstGeom>
          <a:solidFill>
            <a:schemeClr val="accent3">
              <a:lumMod val="50000"/>
            </a:schemeClr>
          </a:solidFill>
          <a:ln>
            <a:noFill/>
          </a:ln>
          <a:effectLst>
            <a:outerShdw blurRad="40000" dist="20000" dir="5400000" rotWithShape="0">
              <a:srgbClr val="000000">
                <a:alpha val="38000"/>
              </a:srgbClr>
            </a:outerShdw>
            <a:softEdge rad="317500"/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 smtClean="0"/>
              <a:t>BORNE APPORT VOLONTAIRE</a:t>
            </a:r>
            <a:endParaRPr lang="fr-FR" sz="2800" dirty="0"/>
          </a:p>
        </p:txBody>
      </p:sp>
      <p:sp>
        <p:nvSpPr>
          <p:cNvPr id="8" name="ZoneTexte 7"/>
          <p:cNvSpPr txBox="1"/>
          <p:nvPr/>
        </p:nvSpPr>
        <p:spPr>
          <a:xfrm>
            <a:off x="714348" y="2571744"/>
            <a:ext cx="3071834" cy="5232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3"/>
          </a:lnRef>
          <a:fillRef idx="1003">
            <a:schemeClr val="lt1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800" b="1" dirty="0" smtClean="0"/>
              <a:t>SMICTOM</a:t>
            </a:r>
            <a:endParaRPr lang="fr-FR" sz="2800" b="1" dirty="0"/>
          </a:p>
        </p:txBody>
      </p:sp>
      <p:sp>
        <p:nvSpPr>
          <p:cNvPr id="9" name="ZoneTexte 8"/>
          <p:cNvSpPr txBox="1"/>
          <p:nvPr/>
        </p:nvSpPr>
        <p:spPr>
          <a:xfrm>
            <a:off x="5357818" y="2428868"/>
            <a:ext cx="3071834" cy="5232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3"/>
          </a:lnRef>
          <a:fillRef idx="1003">
            <a:schemeClr val="lt1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800" b="1" dirty="0" smtClean="0"/>
              <a:t>USERCTOM</a:t>
            </a:r>
            <a:endParaRPr lang="fr-FR" sz="2800" b="1" dirty="0"/>
          </a:p>
        </p:txBody>
      </p:sp>
      <p:sp>
        <p:nvSpPr>
          <p:cNvPr id="10" name="ZoneTexte 9"/>
          <p:cNvSpPr txBox="1"/>
          <p:nvPr/>
        </p:nvSpPr>
        <p:spPr>
          <a:xfrm>
            <a:off x="1500166" y="857232"/>
            <a:ext cx="5500726" cy="110799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6600" b="1" dirty="0" smtClean="0"/>
              <a:t>LE VERRE</a:t>
            </a:r>
            <a:endParaRPr lang="fr-FR" sz="66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428</TotalTime>
  <Words>2392</Words>
  <Application>Microsoft Office PowerPoint</Application>
  <PresentationFormat>Affichage à l'écran (4:3)</PresentationFormat>
  <Paragraphs>1764</Paragraphs>
  <Slides>43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43</vt:i4>
      </vt:variant>
    </vt:vector>
  </HeadingPairs>
  <TitlesOfParts>
    <vt:vector size="44" baseType="lpstr">
      <vt:lpstr>Thème Office</vt:lpstr>
      <vt:lpstr>Diapositive 1</vt:lpstr>
      <vt:lpstr>Diapositive 2</vt:lpstr>
      <vt:lpstr>COUT DU TRAITEMENT DES ORDURES MÉNAGÈRES</vt:lpstr>
      <vt:lpstr>LE TONNAGE DES ORDURES MÉNAGÈRES 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  <vt:lpstr>Diapositive 15</vt:lpstr>
      <vt:lpstr>Diapositive 16</vt:lpstr>
      <vt:lpstr>Diapositive 17</vt:lpstr>
      <vt:lpstr>TONNAGES BOIS DÉCHÈTERIES SMICTOM 2009/2010 </vt:lpstr>
      <vt:lpstr>TONNAGES BOIS DÉCHÈTERIES DE L’USERCTOM 2009/2010 </vt:lpstr>
      <vt:lpstr>TONNAGES ENCOMBRANT DÉCHÈTERIES SMICTOM 2009/2010 </vt:lpstr>
      <vt:lpstr>TONNAGES ENCOMBRANT DÉCHÈTERIES DE L’USERCTOM 2009/2010 </vt:lpstr>
      <vt:lpstr>Diapositive 22</vt:lpstr>
      <vt:lpstr>Diapositive 23</vt:lpstr>
      <vt:lpstr>Diapositive 24</vt:lpstr>
      <vt:lpstr>Diapositive 25</vt:lpstr>
      <vt:lpstr>Diapositive 26</vt:lpstr>
      <vt:lpstr>Diapositive 27</vt:lpstr>
      <vt:lpstr>Diapositive 28</vt:lpstr>
      <vt:lpstr>Diapositive 29</vt:lpstr>
      <vt:lpstr>Diapositive 30</vt:lpstr>
      <vt:lpstr>Diapositive 31</vt:lpstr>
      <vt:lpstr>Diapositive 32</vt:lpstr>
      <vt:lpstr>Diapositive 33</vt:lpstr>
      <vt:lpstr>Diapositive 34</vt:lpstr>
      <vt:lpstr>Diapositive 35</vt:lpstr>
      <vt:lpstr>Diapositive 36</vt:lpstr>
      <vt:lpstr>Diapositive 37</vt:lpstr>
      <vt:lpstr>Diapositive 38</vt:lpstr>
      <vt:lpstr>Diapositive 39</vt:lpstr>
      <vt:lpstr>Diapositive 40</vt:lpstr>
      <vt:lpstr>Diapositive 41</vt:lpstr>
      <vt:lpstr>Diapositive 42</vt:lpstr>
      <vt:lpstr>Diapositive 43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cp:lastModifiedBy> </cp:lastModifiedBy>
  <cp:revision>113</cp:revision>
  <dcterms:modified xsi:type="dcterms:W3CDTF">2010-07-28T08:24:11Z</dcterms:modified>
</cp:coreProperties>
</file>